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>
        <p:scale>
          <a:sx n="46" d="100"/>
          <a:sy n="46" d="100"/>
        </p:scale>
        <p:origin x="3056" y="1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D6F8-3543-02C5-6D36-324EF25DA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472B4-914C-DCA7-FCFC-4FF00D29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2B7AF-7969-C005-ADD0-7692E60E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03/02/24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EF465-045F-5572-785E-30F1AD2E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F246D-D3B2-8816-BF55-C00C6CD5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45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9539-090E-0A45-424B-DF93EAAE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F847E-9B75-4117-B424-40D59DA17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7EAEB-1BD2-5F64-9A7E-19CBED40F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03/02/24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A9381-EE48-207F-577A-DF389F5F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64D92-CB9E-C473-B9D9-7A9E08D9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00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E6DA7-AB9A-78F4-A632-CE712DECA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BEC79-9BC5-8DD7-F162-3024C73C5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2B004-9936-ECF1-963A-7005FF52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03/02/24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F10C9-A669-BFF2-873F-E0B54B02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C663D-2076-524C-7328-0BCDB7F9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84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62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690E-8BFC-0B58-7BF8-F40318F7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29324-26CF-AC6F-CBEB-CB9FD81A8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6D24-12F5-87FF-A91E-6C348AFD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03/02/24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1F426-EFF7-6099-4E72-124E214B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39C93-6243-6260-0169-46E0C5A4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84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60F9-B570-3CAA-D6D1-5B0414BE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A5DA4-9846-610F-76AB-EA83027E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42CA5-D528-5C7E-5E8E-1231E5DA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03/02/24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DB913-0340-65D9-5FD0-5C6033FC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3F0C7-0426-5489-EFE0-E095C130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62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AD11-E5AA-DB75-6013-50D443BE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698EB-25AE-C5FC-D8C1-0AE80321D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F51A0-4863-660E-16CA-591A46E47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65A1F-1DAD-9C2D-D643-AC08FFBB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03/02/24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64F15-07D9-B823-F8DA-2FE450A4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3401D-BCD9-6E98-31E8-FAD610A7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C2F0-3925-129F-4D7C-1720FC270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A029F-F0CF-FB4B-3A2E-82F55CED9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8E6E7-5F3B-670E-4794-C4544AE20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F2045-ED11-6F94-F130-1CAF9B22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37445-72DB-F835-6009-332E91CDD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75290-05B5-3D3F-657F-50BE0415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03/02/24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FD378-DC99-FE69-505B-84839D6F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C11B6-5B21-708C-5C6C-55C55ED3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09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8B152-0A26-EDF5-27D0-DD3C3FCA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A9F471-1FDC-79AE-2A47-B7E31C64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03/02/24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99B07-485A-8B48-07A3-5189E540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1A06D-09A4-2E8F-A3D7-E596BEF0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45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1B24C-4287-36B1-6EF1-4FDF366A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03/02/24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33AEC-2445-991C-8685-409556CA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F94CA-BDAC-AAD9-A5E3-24F160E5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20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D6518-FA94-80DC-9B31-BB5F633E8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0CFF-3712-86F8-D798-3DA955ED4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B9055-359D-1E57-DFA1-BDCEF17AA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E17D0-2772-A261-1E12-BFC66B33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03/02/24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279A7-603A-4E09-1CF3-1044CE2B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FF6DE-B68F-AABC-B5B0-09AEA1E3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35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9041-6AAD-7A73-BD16-542A1274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98239-6A24-BD21-BF20-A2C6B306E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8AEB3-FAE2-C802-EA12-3D244DEE7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D00A0-A3AD-256C-F524-3EC998395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03/02/24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5CEDC-F5F6-BF4F-E32F-022B9BBA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0AFF2-5813-13C1-A82B-FF283FF6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00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256FCF-FB4D-FE44-89DC-0A4E821C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FC471-D58D-5C0C-0966-4974071CE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5ECC-F122-425B-017F-58F7BB6AA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4AAB8-4255-45F8-8470-327B2B344F67}" type="datetimeFigureOut">
              <a:rPr lang="it-IT" smtClean="0"/>
              <a:t>03/02/24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CC2C2-E34C-0C1B-4EB2-E396AA37A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04776-1232-9648-43FC-E25822B47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DB8F61-F43A-468F-5401-8E5C4BC17C30}"/>
              </a:ext>
            </a:extLst>
          </p:cNvPr>
          <p:cNvSpPr/>
          <p:nvPr userDrawn="1"/>
        </p:nvSpPr>
        <p:spPr>
          <a:xfrm>
            <a:off x="9644743" y="6356350"/>
            <a:ext cx="1709057" cy="365125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137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uppliers.sourcingsupport.metro.de/support/solutions/articles/15000032660-how-to-set-up-the-two-factor-authentication-without-fido-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3B7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3" name="Freeform 3"/>
          <p:cNvSpPr/>
          <p:nvPr/>
        </p:nvSpPr>
        <p:spPr>
          <a:xfrm>
            <a:off x="1591938" y="1040290"/>
            <a:ext cx="2150731" cy="4727450"/>
          </a:xfrm>
          <a:custGeom>
            <a:avLst/>
            <a:gdLst/>
            <a:ahLst/>
            <a:cxnLst/>
            <a:rect l="0" t="0" r="0" b="0"/>
            <a:pathLst>
              <a:path w="5825001" h="12812831">
                <a:moveTo>
                  <a:pt x="5685809" y="48896"/>
                </a:moveTo>
                <a:cubicBezTo>
                  <a:pt x="5603004" y="0"/>
                  <a:pt x="5497721" y="0"/>
                  <a:pt x="5414917" y="52578"/>
                </a:cubicBezTo>
                <a:cubicBezTo>
                  <a:pt x="191916" y="3157094"/>
                  <a:pt x="191916" y="3157094"/>
                  <a:pt x="191916" y="3157094"/>
                </a:cubicBezTo>
                <a:cubicBezTo>
                  <a:pt x="60206" y="3232277"/>
                  <a:pt x="0" y="3303778"/>
                  <a:pt x="0" y="3525901"/>
                </a:cubicBezTo>
                <a:cubicBezTo>
                  <a:pt x="0" y="12549429"/>
                  <a:pt x="0" y="12549429"/>
                  <a:pt x="0" y="12549429"/>
                </a:cubicBezTo>
                <a:cubicBezTo>
                  <a:pt x="0" y="12696178"/>
                  <a:pt x="116651" y="12812831"/>
                  <a:pt x="259645" y="12812831"/>
                </a:cubicBezTo>
                <a:cubicBezTo>
                  <a:pt x="5565413" y="12812831"/>
                  <a:pt x="5565413" y="12812831"/>
                  <a:pt x="5565413" y="12812831"/>
                </a:cubicBezTo>
                <a:cubicBezTo>
                  <a:pt x="5708415" y="12812831"/>
                  <a:pt x="5825001" y="12696178"/>
                  <a:pt x="5825001" y="12549429"/>
                </a:cubicBezTo>
                <a:cubicBezTo>
                  <a:pt x="5825001" y="285877"/>
                  <a:pt x="5825001" y="285877"/>
                  <a:pt x="5825001" y="285877"/>
                </a:cubicBezTo>
                <a:cubicBezTo>
                  <a:pt x="5825001" y="188087"/>
                  <a:pt x="5772422" y="97790"/>
                  <a:pt x="5685809" y="48896"/>
                </a:cubicBezTo>
              </a:path>
            </a:pathLst>
          </a:custGeom>
          <a:solidFill>
            <a:srgbClr val="F9AE00">
              <a:alpha val="100000"/>
            </a:srgbClr>
          </a:solidFill>
          <a:ln w="468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4" name="Freeform 4"/>
          <p:cNvSpPr/>
          <p:nvPr/>
        </p:nvSpPr>
        <p:spPr>
          <a:xfrm rot="1">
            <a:off x="3641602" y="404939"/>
            <a:ext cx="346347" cy="158339"/>
          </a:xfrm>
          <a:custGeom>
            <a:avLst/>
            <a:gdLst/>
            <a:ahLst/>
            <a:cxnLst/>
            <a:rect l="0" t="0" r="0" b="0"/>
            <a:pathLst>
              <a:path w="2871090" h="1316990">
                <a:moveTo>
                  <a:pt x="1433704" y="737490"/>
                </a:moveTo>
                <a:cubicBezTo>
                  <a:pt x="1768602" y="737490"/>
                  <a:pt x="2050796" y="963296"/>
                  <a:pt x="2122297" y="1286892"/>
                </a:cubicBezTo>
                <a:cubicBezTo>
                  <a:pt x="2126108" y="1305687"/>
                  <a:pt x="2141093" y="1316990"/>
                  <a:pt x="2159890" y="1316990"/>
                </a:cubicBezTo>
                <a:cubicBezTo>
                  <a:pt x="2833497" y="1316990"/>
                  <a:pt x="2833497" y="1316990"/>
                  <a:pt x="2833497" y="1316990"/>
                </a:cubicBezTo>
                <a:cubicBezTo>
                  <a:pt x="2833497" y="1316990"/>
                  <a:pt x="2833497" y="1316990"/>
                  <a:pt x="2833497" y="1316990"/>
                </a:cubicBezTo>
                <a:cubicBezTo>
                  <a:pt x="2852293" y="1316990"/>
                  <a:pt x="2871090" y="1301878"/>
                  <a:pt x="2871090" y="1279398"/>
                </a:cubicBezTo>
                <a:cubicBezTo>
                  <a:pt x="2871090" y="993395"/>
                  <a:pt x="2543811" y="0"/>
                  <a:pt x="1433704" y="0"/>
                </a:cubicBezTo>
                <a:cubicBezTo>
                  <a:pt x="323596" y="0"/>
                  <a:pt x="0" y="993395"/>
                  <a:pt x="0" y="1279398"/>
                </a:cubicBezTo>
                <a:cubicBezTo>
                  <a:pt x="0" y="1301878"/>
                  <a:pt x="14987" y="1316990"/>
                  <a:pt x="33910" y="1316990"/>
                </a:cubicBezTo>
                <a:cubicBezTo>
                  <a:pt x="33910" y="1316990"/>
                  <a:pt x="33910" y="1316990"/>
                  <a:pt x="33910" y="1316990"/>
                </a:cubicBezTo>
                <a:cubicBezTo>
                  <a:pt x="711200" y="1316990"/>
                  <a:pt x="711200" y="1316990"/>
                  <a:pt x="711200" y="1316990"/>
                </a:cubicBezTo>
                <a:cubicBezTo>
                  <a:pt x="726187" y="1316990"/>
                  <a:pt x="741299" y="1305687"/>
                  <a:pt x="745110" y="1286892"/>
                </a:cubicBezTo>
                <a:cubicBezTo>
                  <a:pt x="816611" y="963296"/>
                  <a:pt x="1102488" y="737490"/>
                  <a:pt x="1433704" y="73749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5" name="Freeform 5"/>
          <p:cNvSpPr/>
          <p:nvPr/>
        </p:nvSpPr>
        <p:spPr>
          <a:xfrm rot="1">
            <a:off x="3641602" y="592685"/>
            <a:ext cx="346347" cy="158342"/>
          </a:xfrm>
          <a:custGeom>
            <a:avLst/>
            <a:gdLst/>
            <a:ahLst/>
            <a:cxnLst/>
            <a:rect l="0" t="0" r="0" b="0"/>
            <a:pathLst>
              <a:path w="2871090" h="1317013">
                <a:moveTo>
                  <a:pt x="1433704" y="579476"/>
                </a:moveTo>
                <a:cubicBezTo>
                  <a:pt x="1768602" y="579476"/>
                  <a:pt x="2050796" y="353695"/>
                  <a:pt x="2122297" y="30100"/>
                </a:cubicBezTo>
                <a:cubicBezTo>
                  <a:pt x="2126108" y="11303"/>
                  <a:pt x="2141093" y="0"/>
                  <a:pt x="2159890" y="0"/>
                </a:cubicBezTo>
                <a:cubicBezTo>
                  <a:pt x="2833497" y="0"/>
                  <a:pt x="2833497" y="0"/>
                  <a:pt x="2833497" y="0"/>
                </a:cubicBezTo>
                <a:cubicBezTo>
                  <a:pt x="2833497" y="0"/>
                  <a:pt x="2833497" y="0"/>
                  <a:pt x="2833497" y="0"/>
                </a:cubicBezTo>
                <a:cubicBezTo>
                  <a:pt x="2852293" y="0"/>
                  <a:pt x="2871090" y="14986"/>
                  <a:pt x="2871090" y="37592"/>
                </a:cubicBezTo>
                <a:cubicBezTo>
                  <a:pt x="2871090" y="323597"/>
                  <a:pt x="2543811" y="1317013"/>
                  <a:pt x="1433704" y="1317013"/>
                </a:cubicBezTo>
                <a:cubicBezTo>
                  <a:pt x="323596" y="1317013"/>
                  <a:pt x="0" y="323597"/>
                  <a:pt x="0" y="37592"/>
                </a:cubicBezTo>
                <a:cubicBezTo>
                  <a:pt x="0" y="14986"/>
                  <a:pt x="14987" y="0"/>
                  <a:pt x="33910" y="0"/>
                </a:cubicBezTo>
                <a:cubicBezTo>
                  <a:pt x="33910" y="0"/>
                  <a:pt x="33910" y="0"/>
                  <a:pt x="33910" y="0"/>
                </a:cubicBezTo>
                <a:cubicBezTo>
                  <a:pt x="711200" y="0"/>
                  <a:pt x="711200" y="0"/>
                  <a:pt x="711200" y="0"/>
                </a:cubicBezTo>
                <a:cubicBezTo>
                  <a:pt x="726187" y="0"/>
                  <a:pt x="741299" y="11303"/>
                  <a:pt x="745110" y="30100"/>
                </a:cubicBezTo>
                <a:cubicBezTo>
                  <a:pt x="816611" y="353695"/>
                  <a:pt x="1102488" y="579476"/>
                  <a:pt x="1433704" y="57947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6" name="Freeform 6"/>
          <p:cNvSpPr/>
          <p:nvPr/>
        </p:nvSpPr>
        <p:spPr>
          <a:xfrm rot="1">
            <a:off x="2924380" y="521655"/>
            <a:ext cx="92151" cy="223039"/>
          </a:xfrm>
          <a:custGeom>
            <a:avLst/>
            <a:gdLst/>
            <a:ahLst/>
            <a:cxnLst/>
            <a:rect l="0" t="0" r="0" b="0"/>
            <a:pathLst>
              <a:path w="763904" h="1855137">
                <a:moveTo>
                  <a:pt x="763904" y="1821270"/>
                </a:moveTo>
                <a:cubicBezTo>
                  <a:pt x="763904" y="1840083"/>
                  <a:pt x="748791" y="1855137"/>
                  <a:pt x="729996" y="1855137"/>
                </a:cubicBezTo>
                <a:cubicBezTo>
                  <a:pt x="33909" y="1855137"/>
                  <a:pt x="33909" y="1855137"/>
                  <a:pt x="33909" y="1855137"/>
                </a:cubicBezTo>
                <a:cubicBezTo>
                  <a:pt x="15113" y="1855137"/>
                  <a:pt x="0" y="1840083"/>
                  <a:pt x="0" y="1821270"/>
                </a:cubicBezTo>
                <a:cubicBezTo>
                  <a:pt x="0" y="33908"/>
                  <a:pt x="0" y="33908"/>
                  <a:pt x="0" y="33908"/>
                </a:cubicBezTo>
                <a:cubicBezTo>
                  <a:pt x="0" y="14985"/>
                  <a:pt x="15113" y="0"/>
                  <a:pt x="33909" y="0"/>
                </a:cubicBezTo>
                <a:cubicBezTo>
                  <a:pt x="729996" y="0"/>
                  <a:pt x="729996" y="0"/>
                  <a:pt x="729996" y="0"/>
                </a:cubicBezTo>
                <a:cubicBezTo>
                  <a:pt x="748791" y="0"/>
                  <a:pt x="763904" y="14985"/>
                  <a:pt x="763904" y="3390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7" name="Freeform 7"/>
          <p:cNvSpPr/>
          <p:nvPr/>
        </p:nvSpPr>
        <p:spPr>
          <a:xfrm rot="1">
            <a:off x="2820430" y="411259"/>
            <a:ext cx="300508" cy="80986"/>
          </a:xfrm>
          <a:custGeom>
            <a:avLst/>
            <a:gdLst/>
            <a:ahLst/>
            <a:cxnLst/>
            <a:rect l="0" t="0" r="0" b="0"/>
            <a:pathLst>
              <a:path w="2491106" h="673609">
                <a:moveTo>
                  <a:pt x="33910" y="673609"/>
                </a:moveTo>
                <a:cubicBezTo>
                  <a:pt x="14986" y="673609"/>
                  <a:pt x="0" y="658622"/>
                  <a:pt x="0" y="639699"/>
                </a:cubicBezTo>
                <a:cubicBezTo>
                  <a:pt x="0" y="33909"/>
                  <a:pt x="0" y="33909"/>
                  <a:pt x="0" y="33909"/>
                </a:cubicBezTo>
                <a:cubicBezTo>
                  <a:pt x="0" y="15114"/>
                  <a:pt x="14986" y="0"/>
                  <a:pt x="33910" y="0"/>
                </a:cubicBezTo>
                <a:cubicBezTo>
                  <a:pt x="2457197" y="0"/>
                  <a:pt x="2457197" y="0"/>
                  <a:pt x="2457197" y="0"/>
                </a:cubicBezTo>
                <a:cubicBezTo>
                  <a:pt x="2475993" y="0"/>
                  <a:pt x="2491106" y="15114"/>
                  <a:pt x="2491106" y="33909"/>
                </a:cubicBezTo>
                <a:cubicBezTo>
                  <a:pt x="2491106" y="639699"/>
                  <a:pt x="2491106" y="639699"/>
                  <a:pt x="2491106" y="639699"/>
                </a:cubicBezTo>
                <a:cubicBezTo>
                  <a:pt x="2491106" y="658622"/>
                  <a:pt x="2475993" y="673609"/>
                  <a:pt x="2457197" y="67360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8" name="Freeform 8"/>
          <p:cNvSpPr/>
          <p:nvPr/>
        </p:nvSpPr>
        <p:spPr>
          <a:xfrm rot="1">
            <a:off x="2551252" y="541566"/>
            <a:ext cx="131188" cy="72833"/>
          </a:xfrm>
          <a:custGeom>
            <a:avLst/>
            <a:gdLst/>
            <a:ahLst/>
            <a:cxnLst/>
            <a:rect l="0" t="0" r="0" b="0"/>
            <a:pathLst>
              <a:path w="1087501" h="605790">
                <a:moveTo>
                  <a:pt x="37591" y="605790"/>
                </a:moveTo>
                <a:cubicBezTo>
                  <a:pt x="18796" y="605790"/>
                  <a:pt x="0" y="590741"/>
                  <a:pt x="0" y="571932"/>
                </a:cubicBezTo>
                <a:cubicBezTo>
                  <a:pt x="0" y="33782"/>
                  <a:pt x="0" y="33782"/>
                  <a:pt x="0" y="33782"/>
                </a:cubicBezTo>
                <a:cubicBezTo>
                  <a:pt x="0" y="14987"/>
                  <a:pt x="18796" y="0"/>
                  <a:pt x="37591" y="0"/>
                </a:cubicBezTo>
                <a:cubicBezTo>
                  <a:pt x="1053591" y="0"/>
                  <a:pt x="1053591" y="0"/>
                  <a:pt x="1053591" y="0"/>
                </a:cubicBezTo>
                <a:cubicBezTo>
                  <a:pt x="1072388" y="0"/>
                  <a:pt x="1087501" y="14987"/>
                  <a:pt x="1087501" y="33782"/>
                </a:cubicBezTo>
                <a:cubicBezTo>
                  <a:pt x="1087501" y="571932"/>
                  <a:pt x="1087501" y="571932"/>
                  <a:pt x="1087501" y="571932"/>
                </a:cubicBezTo>
                <a:cubicBezTo>
                  <a:pt x="1087501" y="590741"/>
                  <a:pt x="1072388" y="605790"/>
                  <a:pt x="1053591" y="60579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9" name="Freeform 9"/>
          <p:cNvSpPr/>
          <p:nvPr/>
        </p:nvSpPr>
        <p:spPr>
          <a:xfrm rot="1">
            <a:off x="2430038" y="411259"/>
            <a:ext cx="271461" cy="333434"/>
          </a:xfrm>
          <a:custGeom>
            <a:avLst/>
            <a:gdLst/>
            <a:ahLst/>
            <a:cxnLst/>
            <a:rect l="0" t="0" r="0" b="0"/>
            <a:pathLst>
              <a:path w="2250313" h="2773348">
                <a:moveTo>
                  <a:pt x="2216403" y="2099780"/>
                </a:moveTo>
                <a:cubicBezTo>
                  <a:pt x="763905" y="2099780"/>
                  <a:pt x="763905" y="2099780"/>
                  <a:pt x="763905" y="2099780"/>
                </a:cubicBezTo>
                <a:cubicBezTo>
                  <a:pt x="763905" y="673609"/>
                  <a:pt x="763905" y="673609"/>
                  <a:pt x="763905" y="673609"/>
                </a:cubicBezTo>
                <a:cubicBezTo>
                  <a:pt x="2197607" y="673609"/>
                  <a:pt x="2197607" y="673609"/>
                  <a:pt x="2197607" y="673609"/>
                </a:cubicBezTo>
                <a:cubicBezTo>
                  <a:pt x="2216403" y="673609"/>
                  <a:pt x="2231517" y="658622"/>
                  <a:pt x="2231517" y="639699"/>
                </a:cubicBezTo>
                <a:cubicBezTo>
                  <a:pt x="2231517" y="33909"/>
                  <a:pt x="2231517" y="33909"/>
                  <a:pt x="2231517" y="33909"/>
                </a:cubicBezTo>
                <a:cubicBezTo>
                  <a:pt x="2231517" y="15114"/>
                  <a:pt x="2216403" y="0"/>
                  <a:pt x="2197607" y="0"/>
                </a:cubicBezTo>
                <a:cubicBezTo>
                  <a:pt x="33908" y="0"/>
                  <a:pt x="33908" y="0"/>
                  <a:pt x="33908" y="0"/>
                </a:cubicBezTo>
                <a:cubicBezTo>
                  <a:pt x="15113" y="0"/>
                  <a:pt x="0" y="15114"/>
                  <a:pt x="0" y="33909"/>
                </a:cubicBezTo>
                <a:cubicBezTo>
                  <a:pt x="0" y="2739481"/>
                  <a:pt x="0" y="2739481"/>
                  <a:pt x="0" y="2739481"/>
                </a:cubicBezTo>
                <a:cubicBezTo>
                  <a:pt x="0" y="2758294"/>
                  <a:pt x="15113" y="2773348"/>
                  <a:pt x="33908" y="2773348"/>
                </a:cubicBezTo>
                <a:cubicBezTo>
                  <a:pt x="2216403" y="2773348"/>
                  <a:pt x="2216403" y="2773348"/>
                  <a:pt x="2216403" y="2773348"/>
                </a:cubicBezTo>
                <a:cubicBezTo>
                  <a:pt x="2235200" y="2773348"/>
                  <a:pt x="2250313" y="2758294"/>
                  <a:pt x="2250313" y="2739481"/>
                </a:cubicBezTo>
                <a:cubicBezTo>
                  <a:pt x="2250313" y="2133639"/>
                  <a:pt x="2250313" y="2133639"/>
                  <a:pt x="2250313" y="2133639"/>
                </a:cubicBezTo>
                <a:cubicBezTo>
                  <a:pt x="2250313" y="2114830"/>
                  <a:pt x="2235200" y="2099780"/>
                  <a:pt x="2216403" y="209978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pic>
        <p:nvPicPr>
          <p:cNvPr id="10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9384" y="406342"/>
            <a:ext cx="356933" cy="339878"/>
          </a:xfrm>
          <a:prstGeom prst="rect">
            <a:avLst/>
          </a:prstGeom>
          <a:noFill/>
        </p:spPr>
      </p:pic>
      <p:sp>
        <p:nvSpPr>
          <p:cNvPr id="11" name="Freeform 11"/>
          <p:cNvSpPr/>
          <p:nvPr/>
        </p:nvSpPr>
        <p:spPr>
          <a:xfrm rot="1">
            <a:off x="2192634" y="542465"/>
            <a:ext cx="92151" cy="202228"/>
          </a:xfrm>
          <a:custGeom>
            <a:avLst/>
            <a:gdLst/>
            <a:ahLst/>
            <a:cxnLst/>
            <a:rect l="0" t="0" r="0" b="0"/>
            <a:pathLst>
              <a:path w="763904" h="1682036">
                <a:moveTo>
                  <a:pt x="745109" y="7493"/>
                </a:moveTo>
                <a:cubicBezTo>
                  <a:pt x="733806" y="0"/>
                  <a:pt x="722503" y="0"/>
                  <a:pt x="711200" y="7493"/>
                </a:cubicBezTo>
                <a:cubicBezTo>
                  <a:pt x="26416" y="413893"/>
                  <a:pt x="26416" y="413893"/>
                  <a:pt x="26416" y="413893"/>
                </a:cubicBezTo>
                <a:cubicBezTo>
                  <a:pt x="7492" y="425196"/>
                  <a:pt x="0" y="436499"/>
                  <a:pt x="0" y="462788"/>
                </a:cubicBezTo>
                <a:cubicBezTo>
                  <a:pt x="0" y="1648169"/>
                  <a:pt x="0" y="1648169"/>
                  <a:pt x="0" y="1648169"/>
                </a:cubicBezTo>
                <a:cubicBezTo>
                  <a:pt x="0" y="1666982"/>
                  <a:pt x="15113" y="1682036"/>
                  <a:pt x="33909" y="1682036"/>
                </a:cubicBezTo>
                <a:cubicBezTo>
                  <a:pt x="729995" y="1682036"/>
                  <a:pt x="729995" y="1682036"/>
                  <a:pt x="729995" y="1682036"/>
                </a:cubicBezTo>
                <a:cubicBezTo>
                  <a:pt x="748791" y="1682036"/>
                  <a:pt x="763904" y="1666982"/>
                  <a:pt x="763904" y="1648169"/>
                </a:cubicBezTo>
                <a:cubicBezTo>
                  <a:pt x="763904" y="37591"/>
                  <a:pt x="763904" y="37591"/>
                  <a:pt x="763904" y="37591"/>
                </a:cubicBezTo>
                <a:cubicBezTo>
                  <a:pt x="763904" y="26288"/>
                  <a:pt x="756411" y="14985"/>
                  <a:pt x="745109" y="7493"/>
                </a:cubicBezTo>
              </a:path>
            </a:pathLst>
          </a:custGeom>
          <a:solidFill>
            <a:srgbClr val="F9AE00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12" name="Freeform 12"/>
          <p:cNvSpPr/>
          <p:nvPr/>
        </p:nvSpPr>
        <p:spPr>
          <a:xfrm rot="1">
            <a:off x="3233054" y="411259"/>
            <a:ext cx="92151" cy="333434"/>
          </a:xfrm>
          <a:custGeom>
            <a:avLst/>
            <a:gdLst/>
            <a:ahLst/>
            <a:cxnLst/>
            <a:rect l="0" t="0" r="0" b="0"/>
            <a:pathLst>
              <a:path w="763905" h="2773348">
                <a:moveTo>
                  <a:pt x="729995" y="0"/>
                </a:moveTo>
                <a:cubicBezTo>
                  <a:pt x="37718" y="0"/>
                  <a:pt x="37718" y="0"/>
                  <a:pt x="37718" y="0"/>
                </a:cubicBezTo>
                <a:cubicBezTo>
                  <a:pt x="15113" y="0"/>
                  <a:pt x="0" y="15114"/>
                  <a:pt x="0" y="33909"/>
                </a:cubicBezTo>
                <a:cubicBezTo>
                  <a:pt x="0" y="2739481"/>
                  <a:pt x="0" y="2739481"/>
                  <a:pt x="0" y="2739481"/>
                </a:cubicBezTo>
                <a:cubicBezTo>
                  <a:pt x="0" y="2758294"/>
                  <a:pt x="15113" y="2773348"/>
                  <a:pt x="37718" y="2773348"/>
                </a:cubicBezTo>
                <a:cubicBezTo>
                  <a:pt x="729995" y="2773348"/>
                  <a:pt x="729995" y="2773348"/>
                  <a:pt x="729995" y="2773348"/>
                </a:cubicBezTo>
                <a:cubicBezTo>
                  <a:pt x="748918" y="2773348"/>
                  <a:pt x="763905" y="2758294"/>
                  <a:pt x="763905" y="2739481"/>
                </a:cubicBezTo>
                <a:cubicBezTo>
                  <a:pt x="763905" y="33909"/>
                  <a:pt x="763905" y="33909"/>
                  <a:pt x="763905" y="33909"/>
                </a:cubicBezTo>
                <a:cubicBezTo>
                  <a:pt x="763905" y="15114"/>
                  <a:pt x="748918" y="0"/>
                  <a:pt x="729995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13" name="Freeform 13"/>
          <p:cNvSpPr/>
          <p:nvPr/>
        </p:nvSpPr>
        <p:spPr>
          <a:xfrm rot="1">
            <a:off x="3233054" y="411259"/>
            <a:ext cx="92151" cy="333434"/>
          </a:xfrm>
          <a:custGeom>
            <a:avLst/>
            <a:gdLst/>
            <a:ahLst/>
            <a:cxnLst/>
            <a:rect l="0" t="0" r="0" b="0"/>
            <a:pathLst>
              <a:path w="763905" h="2773348">
                <a:moveTo>
                  <a:pt x="763905" y="2739481"/>
                </a:moveTo>
                <a:cubicBezTo>
                  <a:pt x="763905" y="2758294"/>
                  <a:pt x="748918" y="2773348"/>
                  <a:pt x="729995" y="2773348"/>
                </a:cubicBezTo>
                <a:cubicBezTo>
                  <a:pt x="33908" y="2773348"/>
                  <a:pt x="33908" y="2773348"/>
                  <a:pt x="33908" y="2773348"/>
                </a:cubicBezTo>
                <a:cubicBezTo>
                  <a:pt x="15113" y="2773348"/>
                  <a:pt x="0" y="2758294"/>
                  <a:pt x="0" y="2739481"/>
                </a:cubicBezTo>
                <a:cubicBezTo>
                  <a:pt x="0" y="33909"/>
                  <a:pt x="0" y="33909"/>
                  <a:pt x="0" y="33909"/>
                </a:cubicBezTo>
                <a:cubicBezTo>
                  <a:pt x="0" y="15114"/>
                  <a:pt x="15113" y="0"/>
                  <a:pt x="33908" y="0"/>
                </a:cubicBezTo>
                <a:cubicBezTo>
                  <a:pt x="729995" y="0"/>
                  <a:pt x="729995" y="0"/>
                  <a:pt x="729995" y="0"/>
                </a:cubicBezTo>
                <a:cubicBezTo>
                  <a:pt x="748918" y="0"/>
                  <a:pt x="763905" y="15114"/>
                  <a:pt x="763905" y="3390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pic>
        <p:nvPicPr>
          <p:cNvPr id="14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3641" y="409732"/>
            <a:ext cx="177363" cy="336488"/>
          </a:xfrm>
          <a:prstGeom prst="rect">
            <a:avLst/>
          </a:prstGeom>
          <a:noFill/>
        </p:spPr>
      </p:pic>
      <p:sp>
        <p:nvSpPr>
          <p:cNvPr id="15" name="Rectangle 15"/>
          <p:cNvSpPr/>
          <p:nvPr/>
        </p:nvSpPr>
        <p:spPr>
          <a:xfrm>
            <a:off x="2667304" y="1807631"/>
            <a:ext cx="5053898" cy="1667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2400" b="1" i="0" spc="0" baseline="0" dirty="0">
                <a:solidFill>
                  <a:srgbClr val="FFFFFF"/>
                </a:solidFill>
                <a:latin typeface="Verdana-Bold"/>
              </a:rPr>
              <a:t>ONLINE ANGEBOT –</a:t>
            </a:r>
          </a:p>
          <a:p>
            <a:pPr marL="0">
              <a:lnSpc>
                <a:spcPts val="3458"/>
              </a:lnSpc>
            </a:pPr>
            <a:r>
              <a:rPr lang="en-US" sz="2400" b="1" i="0" spc="0" baseline="0" dirty="0">
                <a:solidFill>
                  <a:srgbClr val="FFFFFF"/>
                </a:solidFill>
                <a:latin typeface="Verdana-Bold"/>
              </a:rPr>
              <a:t>ENGLISH and DYNAMISCHE AUKTION –</a:t>
            </a:r>
          </a:p>
          <a:p>
            <a:pPr marL="0">
              <a:lnSpc>
                <a:spcPts val="3457"/>
              </a:lnSpc>
            </a:pPr>
            <a:r>
              <a:rPr lang="en-US" sz="2400" b="1" i="0" spc="0" baseline="0" dirty="0">
                <a:solidFill>
                  <a:srgbClr val="FFFFFF"/>
                </a:solidFill>
                <a:latin typeface="Verdana-Bold"/>
              </a:rPr>
              <a:t>LIEFERANTENFÜHRER</a:t>
            </a:r>
          </a:p>
        </p:txBody>
      </p:sp>
      <p:sp>
        <p:nvSpPr>
          <p:cNvPr id="18" name="Rectangle 18"/>
          <p:cNvSpPr/>
          <p:nvPr/>
        </p:nvSpPr>
        <p:spPr>
          <a:xfrm>
            <a:off x="2756916" y="3521098"/>
            <a:ext cx="1713884" cy="490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Düsseldorf</a:t>
            </a:r>
          </a:p>
          <a:p>
            <a:pPr marL="0">
              <a:lnSpc>
                <a:spcPts val="1920"/>
              </a:lnSpc>
            </a:pP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January</a:t>
            </a:r>
            <a:r>
              <a:rPr lang="en-US" sz="1610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2024</a:t>
            </a:r>
          </a:p>
        </p:txBody>
      </p:sp>
      <p:sp>
        <p:nvSpPr>
          <p:cNvPr id="20" name="Rectangle 20"/>
          <p:cNvSpPr/>
          <p:nvPr/>
        </p:nvSpPr>
        <p:spPr>
          <a:xfrm>
            <a:off x="2756917" y="4253000"/>
            <a:ext cx="3956455" cy="734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Process</a:t>
            </a:r>
            <a:r>
              <a:rPr lang="en-US" sz="1607" b="0" i="0" spc="-35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Consulting</a:t>
            </a:r>
            <a:r>
              <a:rPr lang="en-US" sz="1607" b="0" i="0" spc="-14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Offer</a:t>
            </a:r>
            <a:r>
              <a:rPr lang="en-US" sz="1607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Solution:</a:t>
            </a:r>
          </a:p>
          <a:p>
            <a:pPr marL="0">
              <a:lnSpc>
                <a:spcPts val="1920"/>
              </a:lnSpc>
            </a:pP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Email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: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 eso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rci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n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g@so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rci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n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gs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pp</a:t>
            </a:r>
            <a:r>
              <a:rPr lang="en-US" sz="1610" b="0" i="0" spc="-17" baseline="0" dirty="0">
                <a:solidFill>
                  <a:srgbClr val="FFFFFF"/>
                </a:solidFill>
                <a:latin typeface="Verdana"/>
              </a:rPr>
              <a:t>o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r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t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.de </a:t>
            </a:r>
          </a:p>
          <a:p>
            <a:pPr marL="0">
              <a:lnSpc>
                <a:spcPts val="1921"/>
              </a:lnSpc>
            </a:pP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Phone</a:t>
            </a:r>
            <a:r>
              <a:rPr lang="en-US" sz="1607" b="0" i="0" spc="-1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+49</a:t>
            </a:r>
            <a:r>
              <a:rPr lang="en-US" sz="1607" b="0" i="0" spc="-38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211</a:t>
            </a:r>
            <a:r>
              <a:rPr lang="en-US" sz="1607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969</a:t>
            </a:r>
            <a:r>
              <a:rPr lang="en-US" sz="1607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4747</a:t>
            </a:r>
          </a:p>
        </p:txBody>
      </p:sp>
      <p:sp>
        <p:nvSpPr>
          <p:cNvPr id="21" name="Rectangle 21"/>
          <p:cNvSpPr/>
          <p:nvPr/>
        </p:nvSpPr>
        <p:spPr>
          <a:xfrm>
            <a:off x="1927251" y="6568232"/>
            <a:ext cx="5812969" cy="1000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3590264" algn="l"/>
              </a:tabLst>
            </a:pPr>
            <a:r>
              <a:rPr lang="en-US" sz="648" b="0" i="0" spc="0" baseline="0" dirty="0">
                <a:solidFill>
                  <a:srgbClr val="003B7E"/>
                </a:solidFill>
                <a:latin typeface="Arial"/>
              </a:rPr>
              <a:t>0	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©</a:t>
            </a:r>
            <a:r>
              <a:rPr lang="en-US" sz="650" b="0" i="0" spc="-12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ME</a:t>
            </a:r>
            <a:r>
              <a:rPr lang="en-US" sz="650" b="0" i="0" spc="-14" baseline="0" dirty="0">
                <a:solidFill>
                  <a:srgbClr val="003B7E"/>
                </a:solidFill>
                <a:latin typeface="Arial"/>
              </a:rPr>
              <a:t>T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RO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AG.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O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ff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er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Sounding Board.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For</a:t>
            </a:r>
            <a:r>
              <a:rPr lang="en-US" sz="650" b="0" i="0" spc="-37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internal use</a:t>
            </a:r>
            <a:r>
              <a:rPr lang="en-US" sz="650" b="0" i="0" spc="-14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only.</a:t>
            </a:r>
          </a:p>
        </p:txBody>
      </p:sp>
    </p:spTree>
    <p:extLst>
      <p:ext uri="{BB962C8B-B14F-4D97-AF65-F5344CB8AC3E}">
        <p14:creationId xmlns:p14="http://schemas.microsoft.com/office/powerpoint/2010/main" val="407872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CD5D-40EB-0013-248E-F4BE8BCA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167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öffnen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26208-5F61-62CA-8573-39076CF25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0954"/>
            <a:ext cx="10515600" cy="5286009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Bitte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klicken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Sie auf den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graunen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Ordener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+ “, um die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Auktion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öffnen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F762693-E20F-F84E-B188-AE64A2F77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40" y="1487121"/>
            <a:ext cx="7772400" cy="39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1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87FBA-6646-653F-A3F7-BDD3D449F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00967"/>
          </a:xfrm>
        </p:spPr>
        <p:txBody>
          <a:bodyPr>
            <a:normAutofit fontScale="90000"/>
          </a:bodyPr>
          <a:lstStyle/>
          <a:p>
            <a:r>
              <a:rPr lang="en-US" sz="22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Allgemeinen</a:t>
            </a:r>
            <a:r>
              <a:rPr lang="en-US" sz="22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Geschäftsbedingugen</a:t>
            </a:r>
            <a:r>
              <a:rPr lang="en-US" sz="22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akzeptieren</a:t>
            </a:r>
            <a:br>
              <a:rPr lang="en-US" sz="22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3BE21-66F1-EAAB-F486-6A2EC1368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3477"/>
            <a:ext cx="10515600" cy="5223486"/>
          </a:xfrm>
        </p:spPr>
        <p:txBody>
          <a:bodyPr>
            <a:normAutofit/>
          </a:bodyPr>
          <a:lstStyle/>
          <a:p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Damit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an der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teilnehmen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die "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Allgemeinen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Bedingungen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akzeptieren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Bitte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stellen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sicher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die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GC (1)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eingestellten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Dokumente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herunterladen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öffnen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Falle von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Falle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Zip-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Datei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die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Dokumente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enthält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immer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obligatorisch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alle   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Dokumente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herunterzuladen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öffnen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akzeptieren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Wählen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alle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Dokumentzeilen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markieren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"Ich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habe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Teilnahmebedingungen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gelesen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"(3) und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auf "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Akzeptieren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 (4).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Bitte lessen Sie alle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sorgfältig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beachten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dass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sobald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bestätigt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legal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unterzeichnet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dieser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Bestätigung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können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an der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teilnehmen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Falls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dem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Inhalt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nicht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einverstanden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schnell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möglich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den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Käufer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>
              <a:lnSpc>
                <a:spcPts val="2300"/>
              </a:lnSpc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955AF-4115-7988-BA8C-A811033AB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673" y="3497580"/>
            <a:ext cx="6548575" cy="3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2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94A5-A036-5D4C-5222-3ED46FE1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567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Allegemeine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Informationen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A5A1-AD9D-FCF4-AB09-1FCFF6DEC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23815"/>
            <a:ext cx="10731759" cy="5469060"/>
          </a:xfrm>
        </p:spPr>
        <p:txBody>
          <a:bodyPr>
            <a:normAutofit/>
          </a:bodyPr>
          <a:lstStyle/>
          <a:p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Nachdem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die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Allgemeinen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Geschäftsbedingungen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akzeptiert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Zugriff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auf die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folgenden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Registerkarten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R="1190625">
              <a:lnSpc>
                <a:spcPts val="2135"/>
              </a:lnSpc>
              <a:spcBef>
                <a:spcPts val="0"/>
              </a:spcBef>
            </a:pP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Auktionsdaten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spcBef>
                <a:spcPts val="0"/>
              </a:spcBef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Weitere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Informationen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spcBef>
                <a:spcPts val="0"/>
              </a:spcBef>
            </a:pP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Auktionspositionen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Artikel die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verhandelt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warden.</a:t>
            </a:r>
            <a:endParaRPr lang="it-IT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spcBef>
                <a:spcPts val="0"/>
              </a:spcBef>
            </a:pP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Mein Team: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Liste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der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Mitglieder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Ihres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Unternehmens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die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zum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Projekt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eingeladen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sind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90625">
              <a:spcBef>
                <a:spcPts val="0"/>
              </a:spcBef>
            </a:pP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Ausschreibungsunterlagen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für das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Projekt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Verfügung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stehen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8D1F89B-7958-6F22-35A9-F2298D585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775541"/>
            <a:ext cx="7772400" cy="352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2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5915C-89A2-FF77-965B-722FF72F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 Sie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finde</a:t>
            </a:r>
            <a:r>
              <a:rPr lang="en-US" sz="2000" b="1" dirty="0" err="1">
                <a:solidFill>
                  <a:srgbClr val="003B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99B9B-EFBE-5979-9A9F-7409D4328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4738"/>
            <a:ext cx="10515600" cy="5192225"/>
          </a:xfrm>
        </p:spPr>
        <p:txBody>
          <a:bodyPr/>
          <a:lstStyle/>
          <a:p>
            <a:pPr marL="0" marR="18732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Auf der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Registerkarte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können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herunterladen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hochladen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87325">
              <a:lnSpc>
                <a:spcPts val="2300"/>
              </a:lnSpc>
              <a:spcBef>
                <a:spcPts val="0"/>
              </a:spcBef>
            </a:pPr>
            <a:r>
              <a:rPr lang="en-US" sz="1600" spc="-1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 die </a:t>
            </a:r>
            <a:r>
              <a:rPr lang="en-US" sz="1600" spc="-16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1600" spc="-1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6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herunterzuladen</a:t>
            </a:r>
            <a:r>
              <a:rPr lang="en-US" sz="1600" spc="-1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,: </a:t>
            </a:r>
            <a:r>
              <a:rPr lang="en-US" sz="1600" spc="-16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Wählen</a:t>
            </a:r>
            <a:r>
              <a:rPr lang="en-US" sz="1600" spc="-1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das </a:t>
            </a:r>
            <a:r>
              <a:rPr lang="en-US" sz="1600" spc="-16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</a:t>
            </a:r>
            <a:r>
              <a:rPr lang="en-US" sz="1600" spc="-1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6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aus</a:t>
            </a:r>
            <a:r>
              <a:rPr lang="en-US" sz="1600" spc="-1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 </a:t>
            </a:r>
            <a:r>
              <a:rPr lang="en-US" sz="1600" spc="-16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klicken</a:t>
            </a:r>
            <a:r>
              <a:rPr lang="en-US" sz="1600" spc="-1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auf “</a:t>
            </a:r>
            <a:r>
              <a:rPr lang="en-US" sz="1600" spc="-16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Herunterladen</a:t>
            </a:r>
            <a:r>
              <a:rPr lang="en-US" sz="1600" spc="-1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(1)”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87325">
              <a:lnSpc>
                <a:spcPts val="2300"/>
              </a:lnSpc>
              <a:spcBef>
                <a:spcPts val="0"/>
              </a:spcBef>
            </a:pPr>
            <a:r>
              <a:rPr lang="en-US" sz="1600" spc="-1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Sie </a:t>
            </a:r>
            <a:r>
              <a:rPr lang="en-US" sz="1600" spc="-13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können</a:t>
            </a:r>
            <a:r>
              <a:rPr lang="en-US" sz="1600" spc="-1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3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auch</a:t>
            </a:r>
            <a:r>
              <a:rPr lang="en-US" sz="1600" spc="-1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3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1600" spc="-1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3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hochladen</a:t>
            </a:r>
            <a:r>
              <a:rPr lang="en-US" sz="1600" spc="-13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die Sie </a:t>
            </a:r>
            <a:r>
              <a:rPr lang="en-US" sz="1600" spc="-135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</a:t>
            </a:r>
            <a:r>
              <a:rPr lang="en-US" sz="1600" spc="-13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dem </a:t>
            </a:r>
            <a:r>
              <a:rPr lang="en-US" sz="1600" spc="-135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Käfer</a:t>
            </a:r>
            <a:r>
              <a:rPr lang="en-US" sz="1600" spc="-13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35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teilen</a:t>
            </a:r>
            <a:r>
              <a:rPr lang="en-US" sz="1600" spc="-13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35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möchten</a:t>
            </a:r>
            <a:r>
              <a:rPr lang="en-US" sz="1600" spc="-13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(2)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42C6647-6B71-8D43-B23F-9294D2151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2120955"/>
            <a:ext cx="7772400" cy="29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3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D94C4-83B0-E0C1-1915-0CE58123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76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Bid Box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ABC20-2B0E-79C6-07C3-CB008C835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7846"/>
            <a:ext cx="10515600" cy="5239117"/>
          </a:xfrm>
        </p:spPr>
        <p:txBody>
          <a:bodyPr/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Während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Gebote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 der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Gebotsbox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abgeben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folgenden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Informationen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unter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diesem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Bildschirm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sehen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Start– und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Endzeit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Aktualisierungszeit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verbleibende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Zeit der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</a:t>
            </a: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dback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Käufers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bestes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Gebot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Führung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Rang,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eigenes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Gebot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Startpreis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usw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können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Werte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per Artikel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der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Splate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Eintrag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(1)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eingeben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klicken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um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bestätigen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  <a:p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05B22-ED08-4B00-40C1-A9173A969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8318" y="2266462"/>
            <a:ext cx="188595" cy="152400"/>
          </a:xfrm>
          <a:prstGeom prst="rect">
            <a:avLst/>
          </a:prstGeom>
          <a:noFill/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DF79E3E-CA91-0C61-5DA4-9D0FBAE5F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1" y="2700935"/>
            <a:ext cx="9633177" cy="347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32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D400-F7C8-8003-68D4-0C845C2E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213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Auktionsregeln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für ENGLISCHE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8B507-F110-C41E-B3C3-E4BE7198C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6923"/>
            <a:ext cx="10515600" cy="5200040"/>
          </a:xfrm>
        </p:spPr>
        <p:txBody>
          <a:bodyPr>
            <a:normAutofit/>
          </a:bodyPr>
          <a:lstStyle/>
          <a:p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beste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Lieferanten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angezeigt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Sie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abgeben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niedriger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beste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1ED23-409A-934C-98F6-1D6F64E0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83" y="2313354"/>
            <a:ext cx="10283434" cy="285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3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130D-57AE-E4DC-0CAF-7672DA6F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567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Auktionsregeln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für ENGLISCHE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73570-3043-2AF8-9C7D-525387575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9692"/>
            <a:ext cx="10515600" cy="5317271"/>
          </a:xfrm>
        </p:spPr>
        <p:txBody>
          <a:bodyPr>
            <a:normAutofit/>
          </a:bodyPr>
          <a:lstStyle/>
          <a:p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beste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Lieferanten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angezeigt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Sie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abgeben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niedriger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aktuelle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beste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Gebot</a:t>
            </a:r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70DD2-B95C-A6A6-38EF-444E3DEAF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01530"/>
            <a:ext cx="10283434" cy="285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95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F2DC-6270-B076-51C6-1B1DA723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35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melden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von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AFBD1-6C96-CE01-3BC8-F3FDE99F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9446"/>
            <a:ext cx="10515600" cy="513751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um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eSourcing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abzumelden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C288BF4-7D97-BAC9-AD7A-1FE67ADAF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6" y="1682417"/>
            <a:ext cx="11863807" cy="293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45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D7E2B-75CF-527E-492F-408D6E90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690"/>
          </a:xfrm>
        </p:spPr>
        <p:txBody>
          <a:bodyPr>
            <a:normAutofit/>
          </a:bodyPr>
          <a:lstStyle/>
          <a:p>
            <a:r>
              <a:rPr lang="en-US" sz="20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Wie Sie </a:t>
            </a:r>
            <a:r>
              <a:rPr lang="en-US" sz="2000" b="1" spc="-10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uns</a:t>
            </a:r>
            <a:r>
              <a:rPr lang="en-US" sz="20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spc="-10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kontaktieren</a:t>
            </a:r>
            <a:r>
              <a:rPr lang="en-US" sz="20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spc="-10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können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71F06-BB42-B38B-7947-9D94A9AE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1292"/>
            <a:ext cx="10515600" cy="5215671"/>
          </a:xfrm>
        </p:spPr>
        <p:txBody>
          <a:bodyPr/>
          <a:lstStyle/>
          <a:p>
            <a:pPr marL="0" marR="4121785" indent="0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während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Live-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technichen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Problemen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konfrontiert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bitte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sofort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Käufer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Unterstützung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Nutzung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eSourcing-Plattform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benötigen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bitte an:  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42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4878705" indent="0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Consulting</a:t>
            </a:r>
            <a:r>
              <a:rPr lang="en-US" sz="1600" spc="-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Solution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esourcing@s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.de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Telefonnummer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+49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spc="-1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969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4747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4878705" indent="0" algn="just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974850" algn="l"/>
              </a:tabLst>
            </a:pP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o. </a:t>
            </a:r>
            <a:r>
              <a:rPr lang="en-US" sz="1600" spc="4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US" sz="1600" spc="-2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.: 	08:00</a:t>
            </a:r>
            <a:r>
              <a:rPr lang="en-US" sz="16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18:00  </a:t>
            </a:r>
          </a:p>
          <a:p>
            <a:pPr marL="0" marR="4878705" indent="0" algn="just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97485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Fri.:	08:00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16:00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rgbClr val="0103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6257E-A165-0576-58ED-50E1F35E4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2950"/>
          <a:stretch/>
        </p:blipFill>
        <p:spPr>
          <a:xfrm>
            <a:off x="5903414" y="2016581"/>
            <a:ext cx="4109885" cy="339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0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8273-D74B-7D46-0A98-36EB1F00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77" y="365126"/>
            <a:ext cx="10806723" cy="408598"/>
          </a:xfrm>
        </p:spPr>
        <p:txBody>
          <a:bodyPr>
            <a:noAutofit/>
          </a:bodyPr>
          <a:lstStyle/>
          <a:p>
            <a:r>
              <a:rPr lang="en-US" sz="2400" b="1" i="0" spc="0" baseline="0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3F5F7-BBBB-FC44-5A4E-5BEA860283D1}"/>
              </a:ext>
            </a:extLst>
          </p:cNvPr>
          <p:cNvSpPr txBox="1"/>
          <p:nvPr/>
        </p:nvSpPr>
        <p:spPr>
          <a:xfrm>
            <a:off x="647700" y="923925"/>
            <a:ext cx="10706100" cy="369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Sie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wurden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eingeladen</a:t>
            </a:r>
            <a:r>
              <a:rPr lang="en-GB" dirty="0">
                <a:effectLst/>
                <a:latin typeface="Helvetica Neue" panose="02000503000000020004" pitchFamily="2" charset="0"/>
              </a:rPr>
              <a:t>, an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einer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englischen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oder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dynamischen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Auktion</a:t>
            </a:r>
            <a:r>
              <a:rPr lang="en-GB" dirty="0">
                <a:effectLst/>
                <a:latin typeface="Helvetica Neue" panose="02000503000000020004" pitchFamily="2" charset="0"/>
              </a:rPr>
              <a:t> der Metro Group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Um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Ihre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Preise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einzureichen</a:t>
            </a:r>
            <a:r>
              <a:rPr lang="en-GB" dirty="0">
                <a:effectLst/>
                <a:latin typeface="Helvetica Neue" panose="02000503000000020004" pitchFamily="2" charset="0"/>
              </a:rPr>
              <a:t>,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verwenden</a:t>
            </a:r>
            <a:r>
              <a:rPr lang="en-GB" dirty="0">
                <a:effectLst/>
                <a:latin typeface="Helvetica Neue" panose="02000503000000020004" pitchFamily="2" charset="0"/>
              </a:rPr>
              <a:t> Sie die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webbasierte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eSourcing</a:t>
            </a:r>
            <a:r>
              <a:rPr lang="en-GB" dirty="0">
                <a:effectLst/>
                <a:latin typeface="Helvetica Neue" panose="02000503000000020004" pitchFamily="2" charset="0"/>
              </a:rPr>
              <a:t>-Software von METRO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benutzen</a:t>
            </a:r>
            <a:r>
              <a:rPr lang="en-GB" dirty="0">
                <a:effectLst/>
                <a:latin typeface="Helvetica Neue" panose="02000503000000020004" pitchFamily="2" charset="0"/>
              </a:rPr>
              <a:t>.</a:t>
            </a:r>
          </a:p>
          <a:p>
            <a:pPr marL="285750" marR="0" indent="-285750">
              <a:lnSpc>
                <a:spcPts val="261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1800" spc="4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in: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https://de.me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rolink-plu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.c</a:t>
            </a:r>
            <a:r>
              <a:rPr lang="en-US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m/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Andere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sprachen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sind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verfügbar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der URL den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Ländercode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austaschen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spc="-1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https://it.metrol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spc="-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-plu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/)  </a:t>
            </a:r>
          </a:p>
          <a:p>
            <a:pPr marL="285750" indent="-285750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Bei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technischen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Fragen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zur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Plattform</a:t>
            </a:r>
            <a:r>
              <a:rPr lang="en-GB" dirty="0">
                <a:effectLst/>
                <a:latin typeface="Helvetica Neue" panose="02000503000000020004" pitchFamily="2" charset="0"/>
              </a:rPr>
              <a:t>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wenden</a:t>
            </a:r>
            <a:r>
              <a:rPr lang="en-GB" dirty="0">
                <a:effectLst/>
                <a:latin typeface="Helvetica Neue" panose="02000503000000020004" pitchFamily="2" charset="0"/>
              </a:rPr>
              <a:t> Sie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sich</a:t>
            </a:r>
            <a:r>
              <a:rPr lang="en-GB" dirty="0">
                <a:effectLst/>
                <a:latin typeface="Helvetica Neue" panose="02000503000000020004" pitchFamily="2" charset="0"/>
              </a:rPr>
              <a:t> bitte an Offer Solutions Services: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>
              <a:lnSpc>
                <a:spcPts val="263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esourcing@sourci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gsupport.de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Email:</a:t>
            </a:r>
            <a:r>
              <a:rPr lang="en-US" sz="18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esourcing@sourci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gsupport.de 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+49 2</a:t>
            </a:r>
            <a:r>
              <a:rPr lang="en-US" sz="1800" spc="-1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969 4747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sz="1800" dirty="0">
                <a:solidFill>
                  <a:srgbClr val="0103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CF432C-544A-BACC-0228-076BFE3E2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3510" y="3429000"/>
            <a:ext cx="8458200" cy="3063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10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99CC9-E927-6CB2-FF4C-C190A661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994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melden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via Metro Link Plus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D253-1866-AAB6-EEE5-EA96B7BE4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05070"/>
            <a:ext cx="10677525" cy="5271893"/>
          </a:xfrm>
        </p:spPr>
        <p:txBody>
          <a:bodyPr/>
          <a:lstStyle/>
          <a:p>
            <a:pPr marL="0" marR="0">
              <a:lnSpc>
                <a:spcPts val="151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Nachedem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Ihre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Registrierung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beim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METRO L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 PL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abgeschlossen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haben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haben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Zugriff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auf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Sourcing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lnSpc>
                <a:spcPts val="151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METRO L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  PL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S:  </a:t>
            </a:r>
            <a:endParaRPr lang="it-IT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t-I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Login</a:t>
            </a:r>
            <a:r>
              <a:rPr lang="it-IT" sz="18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it-IT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it-IT" sz="18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tt</a:t>
            </a:r>
            <a:r>
              <a:rPr lang="it-IT" sz="18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ps://de.me</a:t>
            </a:r>
            <a:r>
              <a:rPr lang="it-IT" sz="18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it-IT" sz="18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rolink-plu</a:t>
            </a:r>
            <a:r>
              <a:rPr lang="it-IT" sz="18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it-IT" sz="18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.com/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25D77-AA8D-7114-E029-BC67D5D01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286000"/>
            <a:ext cx="8823325" cy="3890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883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FD50-87CC-28FB-E2E4-2F5A7266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greifen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auf Metro Link Plus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370E9-3471-C706-C584-A687A98CC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4738"/>
            <a:ext cx="10515600" cy="5192225"/>
          </a:xfrm>
        </p:spPr>
        <p:txBody>
          <a:bodyPr/>
          <a:lstStyle/>
          <a:p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Nachdem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Registrierung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Metro Lin Plus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abgeschlossen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haben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können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über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6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it-IT" sz="16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tt</a:t>
            </a:r>
            <a:r>
              <a:rPr lang="it-IT" sz="16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ps://de.me</a:t>
            </a:r>
            <a:r>
              <a:rPr lang="it-IT" sz="16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it-IT" sz="16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rolink-plu</a:t>
            </a:r>
            <a:r>
              <a:rPr lang="it-IT" sz="16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it-IT" sz="16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.com/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anmelden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Anmeldung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erfordert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zuerst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Kennwort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zweiten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Schritt 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eine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Zwei-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Faktor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6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Authentifizierungsmethode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5C645-B238-2339-F157-AF870E5E1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1045" y="1980248"/>
            <a:ext cx="8823325" cy="4196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434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EC2BD-2FEB-5388-7116-DADEAAEA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767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000" b="1" baseline="30000" dirty="0">
                <a:solidFill>
                  <a:srgbClr val="003B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-en Schritt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BA36F-937C-D04C-183E-EE1546ED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6585"/>
            <a:ext cx="10515600" cy="5270378"/>
          </a:xfrm>
        </p:spPr>
        <p:txBody>
          <a:bodyPr/>
          <a:lstStyle/>
          <a:p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Geben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Emailadresse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personalisiertes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Kennwort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Kennwort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vergessen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haben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verweden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bitte die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Funktion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Kennwort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vergessen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”, um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neuens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erhalten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R="699135" lvl="1">
              <a:spcBef>
                <a:spcPts val="0"/>
              </a:spcBef>
            </a:pP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zum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ersten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Mal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anmelden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Kennwort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per Email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Einlandung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erhalten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müssen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Kennwort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ändern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personalisieren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699135" lvl="1">
              <a:lnSpc>
                <a:spcPts val="2305"/>
              </a:lnSpc>
              <a:spcBef>
                <a:spcPts val="0"/>
              </a:spcBef>
            </a:pP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personalisiertes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Kennwort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einrichten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stellen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bitte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sicher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dass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starkes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komplexes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Kennwort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handelt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das die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Sicherheitsanforderungen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erfüllt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8FBC6F-7904-0CC6-E047-8129F3673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936" y="2754753"/>
            <a:ext cx="7491730" cy="3312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387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0446B-DAC6-716F-4402-0C155017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000" b="1" baseline="3000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Schritt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0FBEC-17D1-6671-CAE4-3D93DDD3E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6923"/>
            <a:ext cx="10515600" cy="5200040"/>
          </a:xfrm>
        </p:spPr>
        <p:txBody>
          <a:bodyPr>
            <a:normAutofit/>
          </a:bodyPr>
          <a:lstStyle/>
          <a:p>
            <a:pPr marL="63500" marR="903605">
              <a:spcBef>
                <a:spcPts val="0"/>
              </a:spcBef>
              <a:spcAft>
                <a:spcPts val="0"/>
              </a:spcAft>
            </a:pPr>
            <a:r>
              <a:rPr lang="en-US" sz="2000" b="1" spc="-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Zwei-</a:t>
            </a:r>
            <a:r>
              <a:rPr lang="en-US" sz="2000" b="1" spc="-14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Faktor</a:t>
            </a:r>
            <a:r>
              <a:rPr lang="en-US" sz="2000" b="1" spc="-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000" b="1" spc="-14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Authentifizierung</a:t>
            </a:r>
            <a:r>
              <a:rPr lang="en-US" sz="2000" b="1" spc="-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spc="-14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</a:t>
            </a:r>
            <a:r>
              <a:rPr lang="en-US" sz="2000" spc="-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spc="-14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Einmal-Kennwort</a:t>
            </a:r>
            <a:r>
              <a:rPr lang="en-US" sz="2000" spc="-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spc="-14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ist</a:t>
            </a:r>
            <a:r>
              <a:rPr lang="en-US" sz="2000" spc="-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für </a:t>
            </a:r>
            <a:r>
              <a:rPr lang="en-US" sz="2000" spc="-14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Lieferanten</a:t>
            </a:r>
            <a:r>
              <a:rPr lang="en-US" sz="2000" spc="-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spc="-14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aus</a:t>
            </a:r>
            <a:r>
              <a:rPr lang="en-US" sz="2000" spc="-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spc="-14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Sicherheitsgründen</a:t>
            </a:r>
            <a:r>
              <a:rPr lang="en-US" sz="2000" spc="-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spc="-14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erforderlich</a:t>
            </a:r>
            <a:r>
              <a:rPr lang="en-US" sz="2000" spc="-1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it-IT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ersten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anmelden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Zwei-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Authentifizierung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einreichen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Bitte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für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weitere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Anweisungen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2EB14-0A7C-DBD9-409E-45F157B68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7866" y="3320288"/>
            <a:ext cx="2862687" cy="212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582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10C83-F2AB-D54A-95A1-FACB7146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9367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rgbClr val="003B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ZUGRIFF AUF </a:t>
            </a:r>
            <a:r>
              <a:rPr lang="en-US" sz="2200" b="1" dirty="0" err="1">
                <a:solidFill>
                  <a:srgbClr val="003B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eSOURCING-Anwendung</a:t>
            </a:r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BBAFF-E74F-F74F-DC94-27F55C3ED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9692"/>
            <a:ext cx="10515600" cy="5317271"/>
          </a:xfrm>
        </p:spPr>
        <p:txBody>
          <a:bodyPr/>
          <a:lstStyle/>
          <a:p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Sobald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Sie Metro Link Plus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eingegeben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haben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klicken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Sie bitte auf das Symbol “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eSourcing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“,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um den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Antrag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für die Online-Tendering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einzugeben</a:t>
            </a: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C6F92-28F8-4722-C1AB-42CBF22B9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7833" y="1917210"/>
            <a:ext cx="7176796" cy="3712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215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E48D1-127C-A8C7-840D-9687E85A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1460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eSourcing</a:t>
            </a:r>
            <a:r>
              <a:rPr lang="en-US" sz="20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Hauptseite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507D6-42B4-40AF-6644-A98E4B032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6586"/>
            <a:ext cx="10515600" cy="5270377"/>
          </a:xfrm>
        </p:spPr>
        <p:txBody>
          <a:bodyPr>
            <a:norm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Nachdem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das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eSourcing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Symbol in Metro Link Plus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anklicken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auf der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eSourcing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Startseite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weitergeleitet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dieser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Seite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sehen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die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Projekte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Auktionen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denen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eingeladen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Bitte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Sie auf “ Allgemeine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Daten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“, um auf die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Auktion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zuzugreifen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6F35BC3-E2A8-C166-E274-F09EC2A31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3" y="2298162"/>
            <a:ext cx="10446092" cy="377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6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2A882-78B0-1219-0FE1-728D24A6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Alternative way to find the Auction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62DA9-4561-A74C-7AFD-8695CA3B1065}"/>
              </a:ext>
            </a:extLst>
          </p:cNvPr>
          <p:cNvSpPr txBox="1"/>
          <p:nvPr/>
        </p:nvSpPr>
        <p:spPr>
          <a:xfrm>
            <a:off x="998290" y="681037"/>
            <a:ext cx="10859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also click on “Menu” and navigate to “Auctions”-”Auction List” to find the Auctions you are invited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you can click Auction List on the bottom of your screen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B6E062-97E9-B9CB-A5D7-48CAA6DC0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993" y="3921369"/>
            <a:ext cx="7015124" cy="2078340"/>
          </a:xfrm>
          <a:prstGeom prst="rect">
            <a:avLst/>
          </a:prstGeom>
        </p:spPr>
      </p:pic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38E49BF9-7433-F3F9-DABB-62C6C5221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12" y="1825625"/>
            <a:ext cx="9187575" cy="4351338"/>
          </a:xfrm>
        </p:spPr>
      </p:pic>
    </p:spTree>
    <p:extLst>
      <p:ext uri="{BB962C8B-B14F-4D97-AF65-F5344CB8AC3E}">
        <p14:creationId xmlns:p14="http://schemas.microsoft.com/office/powerpoint/2010/main" val="51490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1c1476e-3236-4add-9655-bdfbec32e949}" enabled="1" method="Privileged" siteId="{64322308-09a9-47a3-8c1c-b82871d6056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989</Words>
  <Application>Microsoft Macintosh PowerPoint</Application>
  <PresentationFormat>Widescreen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Helvetica Neue</vt:lpstr>
      <vt:lpstr>Times New Roman</vt:lpstr>
      <vt:lpstr>Verdana</vt:lpstr>
      <vt:lpstr>Verdana-Bold</vt:lpstr>
      <vt:lpstr>Office Theme</vt:lpstr>
      <vt:lpstr>PowerPoint Presentation</vt:lpstr>
      <vt:lpstr>Einführung</vt:lpstr>
      <vt:lpstr>So melden Sie sich bei eSourcing an via Metro Link Plus</vt:lpstr>
      <vt:lpstr>So greifen Sie auf Metro Link Plus zu</vt:lpstr>
      <vt:lpstr>1-en Schritt</vt:lpstr>
      <vt:lpstr>2en Schritt</vt:lpstr>
      <vt:lpstr>ZUGRIFF AUF eSOURCING-Anwendung </vt:lpstr>
      <vt:lpstr>eSourcing Hauptseite</vt:lpstr>
      <vt:lpstr>Alternative way to find the Auction  </vt:lpstr>
      <vt:lpstr>Auktion öffnen.</vt:lpstr>
      <vt:lpstr>Allgemeinen Geschäftsbedingugen akzeptieren . </vt:lpstr>
      <vt:lpstr>Allegemeine Informationen</vt:lpstr>
      <vt:lpstr>Wo Sie Dokumente finden</vt:lpstr>
      <vt:lpstr>Bid Box </vt:lpstr>
      <vt:lpstr>Auktionsregeln für ENGLISCHE Auktion</vt:lpstr>
      <vt:lpstr>Auktionsregeln für ENGLISCHE Auktion</vt:lpstr>
      <vt:lpstr>So melden Sie sich von eSourcing ab</vt:lpstr>
      <vt:lpstr>Wie Sie uns kontaktieren können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Peter, Mihaela (external)</dc:creator>
  <cp:lastModifiedBy>Cojocaru, Claudiu (external)</cp:lastModifiedBy>
  <cp:revision>5</cp:revision>
  <dcterms:created xsi:type="dcterms:W3CDTF">2024-01-04T10:53:13Z</dcterms:created>
  <dcterms:modified xsi:type="dcterms:W3CDTF">2024-02-03T13:10:35Z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Text">
    <vt:lpwstr>Restricted, for internal users only!</vt:lpwstr>
  </property>
</Properties>
</file>