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6" r:id="rId11"/>
    <p:sldId id="277" r:id="rId12"/>
    <p:sldId id="280" r:id="rId13"/>
    <p:sldId id="278" r:id="rId14"/>
    <p:sldId id="27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1" autoAdjust="0"/>
    <p:restoredTop sz="94660"/>
  </p:normalViewPr>
  <p:slideViewPr>
    <p:cSldViewPr snapToGrid="0">
      <p:cViewPr>
        <p:scale>
          <a:sx n="90" d="100"/>
          <a:sy n="90" d="100"/>
        </p:scale>
        <p:origin x="7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hyperlink" Target="https://de.metrolink-plu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liers.sourcingsupport.metro.de/support/solutions/articles/15000031262-how-do-i-log-in-" TargetMode="External"/><Relationship Id="rId4" Type="http://schemas.openxmlformats.org/officeDocument/2006/relationships/hyperlink" Target="https://esourcing.metro-lin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3885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16846" y="1017317"/>
            <a:ext cx="5270066" cy="2457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dirty="0">
                <a:solidFill>
                  <a:srgbClr val="FFFFFF"/>
                </a:solidFill>
                <a:latin typeface="Verdana-Bold"/>
              </a:rPr>
              <a:t>ONLINE ANGEBOT</a:t>
            </a:r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– JAPANISCHE UND NIEDERLÄNDISCHE AUKTION</a:t>
            </a:r>
          </a:p>
          <a:p>
            <a:pPr marL="0"/>
            <a:r>
              <a:rPr lang="en-US" sz="3194" b="1" dirty="0">
                <a:solidFill>
                  <a:srgbClr val="FFFFFF"/>
                </a:solidFill>
                <a:latin typeface="Verdana-Bold"/>
              </a:rPr>
              <a:t>-</a:t>
            </a:r>
            <a:r>
              <a:rPr lang="en-US" sz="3192" b="1" i="0" spc="0" baseline="0" dirty="0">
                <a:solidFill>
                  <a:srgbClr val="FFFFFF"/>
                </a:solidFill>
                <a:latin typeface="Verdana-Bold"/>
              </a:rPr>
              <a:t>LIEFETANTENFÜHRER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Japanische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japanische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Auktionanbieter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muss der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Wert/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warden, um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Bieterprozess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Gebotsrichtung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“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“.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definiert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Zeitabnahme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angebotenen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Diejenigen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warden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ausgeschlossen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Endzeit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Gebotschritt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Preissenkung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Schritt(1)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Verbliebende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Zeit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Ende des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Dauer des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Sekunden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den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bestâtigt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einverstanden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bitte auf das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häckchen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Ânderung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Um in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weterhin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bis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Artikel,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verbleibenden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Joker 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Gebotsstatus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bleibt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Sobald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aufhören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Sie, für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Artikel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7DE7B64-AD84-5635-8DF5-4C436BDD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24295"/>
            <a:ext cx="8968597" cy="23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32A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SEIEN SIE SICH BEWUSST</a:t>
            </a:r>
            <a:endParaRPr lang="en-GB" sz="2000" dirty="0">
              <a:solidFill>
                <a:srgbClr val="032A6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Sobald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aufhören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das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aktuelle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Gebot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bestätigen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endet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Auktion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für Sie für den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aktuellen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Artikel und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Ihr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Gebotsstatus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wird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“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gestoppt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” (1),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sehen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Hinweis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(2) und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darunter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Stoppsschild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In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diesem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Fall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müssen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sorgfältig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warten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wenn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der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nächste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Artikel online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geht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( Status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wird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Grün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), um den begin des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Bietens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nicht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verpassen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61874F-8DCE-6EBF-88B6-47547CE8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2029201"/>
            <a:ext cx="7772400" cy="3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C687-8B29-69FB-9DA6-2EFE6549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3" y="365126"/>
            <a:ext cx="10585057" cy="37934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 FÜR DIE NIEDERLÄNDISCHE AUKTION</a:t>
            </a:r>
            <a:endParaRPr lang="en-RO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1ED6-AFBF-C503-E3BF-994EB08B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43" y="744468"/>
            <a:ext cx="10585057" cy="543249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Gebotsrichtung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“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aufwärts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“.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definiert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Gebotsschritte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Mindestpreis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Sobald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Artikel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zustimmt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ender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EnEnzeit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Preiserhöhung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 ).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Verbleibende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Zeit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Ende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Dauer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(1).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den Sie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mir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einverstanden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bitte auf das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häckschen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RO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1F4FB1-9837-C6B4-801B-CC0453F9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5583"/>
            <a:ext cx="10459337" cy="27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von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abzumelden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FE6BA78-07EF-744B-D08C-D9440E69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2" y="1888724"/>
            <a:ext cx="11479735" cy="17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Sie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kontaktieren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Live-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konfrontiert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eSourcing-Plattform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benötigen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an: 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Telefonummer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wurden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eingeladen</a:t>
            </a:r>
            <a:r>
              <a:rPr lang="en-GB" dirty="0">
                <a:effectLst/>
                <a:latin typeface="Helvetica Neue" panose="02000503000000020004" pitchFamily="2" charset="0"/>
              </a:rPr>
              <a:t>, an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Japanische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latin typeface="Helvetica Neue" panose="02000503000000020004" pitchFamily="2" charset="0"/>
              </a:rPr>
              <a:t>und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Niederländische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Auktion</a:t>
            </a:r>
            <a:r>
              <a:rPr lang="en-GB" dirty="0">
                <a:effectLst/>
                <a:latin typeface="Helvetica Neue" panose="02000503000000020004" pitchFamily="2" charset="0"/>
              </a:rPr>
              <a:t> der Metro Group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teilzunehmen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Um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Ihre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Preise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einzureichen</a:t>
            </a:r>
            <a:r>
              <a:rPr lang="en-GB" dirty="0">
                <a:effectLst/>
                <a:latin typeface="Helvetica Neue" panose="02000503000000020004" pitchFamily="2" charset="0"/>
              </a:rPr>
              <a:t>,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verwenden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die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webbasierte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eSourcing</a:t>
            </a:r>
            <a:r>
              <a:rPr lang="en-GB" dirty="0">
                <a:effectLst/>
                <a:latin typeface="Helvetica Neue" panose="02000503000000020004" pitchFamily="2" charset="0"/>
              </a:rPr>
              <a:t>-Software von METRO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benutzen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Bei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technischen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Fragen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zur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Plattform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sich</a:t>
            </a:r>
            <a:r>
              <a:rPr lang="en-GB" dirty="0">
                <a:effectLst/>
                <a:latin typeface="Helvetica Neue" panose="02000503000000020004" pitchFamily="2" charset="0"/>
              </a:rPr>
              <a:t> bitte an Offer Solutions 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Telefonnummer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000374"/>
            <a:ext cx="845820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83-F2AB-D54A-95A1-FACB714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677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</a:t>
            </a:r>
            <a:endParaRPr lang="it-IT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BAFF-E74F-F74F-DC94-27F55C3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Melden Sie sich bei </a:t>
            </a:r>
            <a:r>
              <a:rPr lang="de-DE" sz="1800" dirty="0" err="1">
                <a:solidFill>
                  <a:srgbClr val="000000"/>
                </a:solidFill>
                <a:latin typeface="Arial" pitchFamily="34" charset="0"/>
              </a:rPr>
              <a:t>eSourcing</a:t>
            </a: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 mit einer der folgenden Methoden an:</a:t>
            </a: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2"/>
              </a:rPr>
              <a:t>Metro Link Plus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schon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beim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Eingetragen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Andere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Sprachen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verfügbar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indem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Sie in der URL die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Ländercode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austauchen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Beispiel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https://it.metrolink-plus.com/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Direkte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4"/>
              </a:rPr>
              <a:t>eSourcing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beim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Eingetragen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Hier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anklicken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hlinkClick r:id="rId5"/>
              </a:rPr>
              <a:t>here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für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weitere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Anweisungen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it-IT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2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Symbol in Metro Link Plus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weitergeleitet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“ Allgemeine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“, um auf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zuzugreifen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F3FF41E-D852-32FD-BA4E-C5CE75C4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2298162"/>
            <a:ext cx="10446092" cy="37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Möglichkeit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finden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</a:rPr>
              <a:t>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auch</a:t>
            </a:r>
            <a:r>
              <a:rPr lang="en-GB" dirty="0">
                <a:effectLst/>
              </a:rPr>
              <a:t> auf "</a:t>
            </a:r>
            <a:r>
              <a:rPr lang="en-GB" dirty="0" err="1">
                <a:effectLst/>
              </a:rPr>
              <a:t>Menü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klicken</a:t>
            </a:r>
            <a:r>
              <a:rPr lang="en-GB" dirty="0">
                <a:effectLst/>
              </a:rPr>
              <a:t> und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"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"-"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navigieren</a:t>
            </a:r>
            <a:r>
              <a:rPr lang="en-GB" dirty="0">
                <a:effectLst/>
              </a:rPr>
              <a:t>, um die 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finden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denen</a:t>
            </a:r>
            <a:r>
              <a:rPr lang="en-GB" dirty="0">
                <a:effectLst/>
              </a:rPr>
              <a:t> Sie </a:t>
            </a:r>
            <a:r>
              <a:rPr lang="en-GB" dirty="0" err="1">
                <a:effectLst/>
              </a:rPr>
              <a:t>eingeladen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sind</a:t>
            </a:r>
            <a:r>
              <a:rPr lang="en-GB" dirty="0">
                <a:effectLst/>
              </a:rPr>
              <a:t> </a:t>
            </a:r>
          </a:p>
          <a:p>
            <a:r>
              <a:rPr lang="en-GB" dirty="0">
                <a:effectLst/>
              </a:rPr>
              <a:t>• Oder 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unten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Ihrem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Bildschirm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klicken</a:t>
            </a: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91BD4-513B-3D38-4CE2-673F1110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O"/>
          </a:p>
        </p:txBody>
      </p:sp>
      <p:pic>
        <p:nvPicPr>
          <p:cNvPr id="5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2D7ACF-8875-43FF-14ED-CF2140207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12" y="1825625"/>
            <a:ext cx="91875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öffnen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den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grauen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Ordner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"+", um die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2DCA52-8CD9-4898-FE57-F22B6C35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4924"/>
            <a:ext cx="7772400" cy="39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Allgemeinen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Geschäftsbedingugen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akzeptieren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an der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sicher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 (1)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eingestellten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von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Zip-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Datei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obligatorisch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alle   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alle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Dokumentzeilen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"Ich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Teilnahmebedingungen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"(3)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(4).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Bitte lessen Sie alle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sorgfältig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sobald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legal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unterzeichnet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teilnehmen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Falls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einverstanden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schnell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den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579C1A-50CD-E950-F5F9-745CE68C7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01" y="3429000"/>
            <a:ext cx="7273499" cy="33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Allegemeine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Registerkarten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Auktionsdaten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Auktionspositionen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Artikel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verhandelt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warden.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Mein Team: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Mitglieder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Unternehmens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eingeladen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Ausschreibungsunterlagen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Verfügung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A5210A-D0D3-7A63-8970-049621DCF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865535"/>
            <a:ext cx="7772400" cy="35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L="0" marR="187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Auf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Registerkarte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auf “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(1)”</a:t>
            </a: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Käfer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F5AB0A-1D76-F3A6-BB5E-50C2F84B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120955"/>
            <a:ext cx="7772400" cy="29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1123</Words>
  <Application>Microsoft Macintosh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Verdana</vt:lpstr>
      <vt:lpstr>Verdana-Bold</vt:lpstr>
      <vt:lpstr>Office Theme</vt:lpstr>
      <vt:lpstr>PowerPoint Presentation</vt:lpstr>
      <vt:lpstr>Einführung</vt:lpstr>
      <vt:lpstr>So melden Sie sich bei eSourcing an</vt:lpstr>
      <vt:lpstr>eSourcing Hauptseite</vt:lpstr>
      <vt:lpstr>Alternative Möglichkeit die Auktion zu finden </vt:lpstr>
      <vt:lpstr>Auktion öffnen</vt:lpstr>
      <vt:lpstr>Allgemeinen Geschäftsbedingugen akzeptieren </vt:lpstr>
      <vt:lpstr>Allegemeine Informationen</vt:lpstr>
      <vt:lpstr>Wo Sie Dokumente finden</vt:lpstr>
      <vt:lpstr>Auktionsregeln für die Japanische Auktion</vt:lpstr>
      <vt:lpstr>BITTE SEIEN SIE SICH BEWUSST</vt:lpstr>
      <vt:lpstr>AUKTIONSREGELN FÜR DIE NIEDERLÄNDISCHE AUKTION</vt:lpstr>
      <vt:lpstr>So melden Sie sich von eSourcing ab</vt:lpstr>
      <vt:lpstr>Wie Sie uns kontaktieren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Cojocaru, Claudiu (external)</cp:lastModifiedBy>
  <cp:revision>15</cp:revision>
  <dcterms:created xsi:type="dcterms:W3CDTF">2024-01-04T10:53:13Z</dcterms:created>
  <dcterms:modified xsi:type="dcterms:W3CDTF">2024-02-05T11:06:40Z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