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63" r:id="rId4"/>
    <p:sldId id="385" r:id="rId5"/>
    <p:sldId id="379" r:id="rId6"/>
    <p:sldId id="390" r:id="rId7"/>
    <p:sldId id="391" r:id="rId8"/>
    <p:sldId id="375" r:id="rId9"/>
    <p:sldId id="376" r:id="rId10"/>
    <p:sldId id="380" r:id="rId11"/>
    <p:sldId id="381" r:id="rId12"/>
    <p:sldId id="27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7403-6B08-4872-9E66-C1065DCFAA61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6506-C958-46CD-932B-73754E76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You have 3 options to find projects where you have been invited to:</a:t>
            </a:r>
            <a:endParaRPr lang="en-US" altLang="en-US" sz="800" dirty="0"/>
          </a:p>
          <a:p>
            <a:r>
              <a:rPr lang="en-US" altLang="en-US" dirty="0"/>
              <a:t>-Please click on „Tender-Project list“ module to find the list of all projects where you have been invited to.</a:t>
            </a:r>
            <a:endParaRPr lang="en-US" altLang="de-DE" dirty="0"/>
          </a:p>
          <a:p>
            <a:r>
              <a:rPr lang="en-US" altLang="en-US" dirty="0"/>
              <a:t>-Click on “</a:t>
            </a:r>
            <a:r>
              <a:rPr lang="en-US" altLang="en-US" dirty="0" err="1"/>
              <a:t>SynerSpace</a:t>
            </a:r>
            <a:r>
              <a:rPr lang="en-US" altLang="en-US" dirty="0"/>
              <a:t>” under Favorite apps RFX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also find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invited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: „</a:t>
            </a:r>
            <a:r>
              <a:rPr lang="de-DE" baseline="0" dirty="0" err="1"/>
              <a:t>Thinks</a:t>
            </a:r>
            <a:r>
              <a:rPr lang="de-DE" baseline="0" dirty="0"/>
              <a:t> </a:t>
            </a:r>
            <a:r>
              <a:rPr lang="de-DE" baseline="0" dirty="0" err="1"/>
              <a:t>going</a:t>
            </a:r>
            <a:r>
              <a:rPr lang="de-DE" baseline="0" dirty="0"/>
              <a:t> on“ </a:t>
            </a:r>
            <a:r>
              <a:rPr lang="de-DE" baseline="0" dirty="0" err="1"/>
              <a:t>or</a:t>
            </a:r>
            <a:r>
              <a:rPr lang="de-DE" baseline="0" dirty="0"/>
              <a:t> „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tenders</a:t>
            </a:r>
            <a:r>
              <a:rPr lang="de-DE" baseline="0" dirty="0"/>
              <a:t> / </a:t>
            </a:r>
            <a:r>
              <a:rPr lang="de-DE" baseline="0" dirty="0" err="1"/>
              <a:t>auctions</a:t>
            </a:r>
            <a:r>
              <a:rPr lang="de-DE" baseline="0" dirty="0"/>
              <a:t>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96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also </a:t>
            </a:r>
            <a:r>
              <a:rPr lang="de-DE" baseline="0" dirty="0" err="1"/>
              <a:t>possible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create</a:t>
            </a:r>
            <a:r>
              <a:rPr lang="de-DE" baseline="0" dirty="0"/>
              <a:t>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folder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filter</a:t>
            </a:r>
            <a:r>
              <a:rPr lang="de-DE" baseline="0" dirty="0"/>
              <a:t> </a:t>
            </a:r>
            <a:r>
              <a:rPr lang="de-DE" baseline="0" dirty="0" err="1"/>
              <a:t>through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documents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01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etrolink-plus.com/" TargetMode="External"/><Relationship Id="rId2" Type="http://schemas.openxmlformats.org/officeDocument/2006/relationships/hyperlink" Target="https://de.metrolink-plu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liers.sourcingsupport.metro.de/support/solutions/articles/15000031262-how-do-i-log-in-" TargetMode="External"/><Relationship Id="rId4" Type="http://schemas.openxmlformats.org/officeDocument/2006/relationships/hyperlink" Target="https://esourcing.metro-lin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7744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3" name="Freeform 3"/>
          <p:cNvSpPr/>
          <p:nvPr/>
        </p:nvSpPr>
        <p:spPr>
          <a:xfrm>
            <a:off x="1924876" y="1376592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RO"/>
          </a:p>
        </p:txBody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616846" y="1282283"/>
            <a:ext cx="6082060" cy="1966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ONLINE-AUSSCHREIBUNG-RFP-PREISANFRAGE-LIEFERANTENLEIFADEN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62" y="264109"/>
            <a:ext cx="8457647" cy="57591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man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Werte</a:t>
            </a:r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Ausschreibung</a:t>
            </a:r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platziert</a:t>
            </a:r>
            <a:endParaRPr lang="en-US" sz="18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7936" y="1029854"/>
            <a:ext cx="8418773" cy="864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die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Registerkarte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Anfrageelemente</a:t>
            </a:r>
            <a:endParaRPr lang="en-US" altLang="de-DE" b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die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blauen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Pfeile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, um das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Aktionssymbol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zu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sehen</a:t>
            </a:r>
            <a:endParaRPr lang="en-US" altLang="de-DE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das Symbol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Werte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platzieren</a:t>
            </a:r>
            <a:endParaRPr lang="en-US" altLang="de-DE" dirty="0">
              <a:solidFill>
                <a:srgbClr val="000000"/>
              </a:solidFill>
              <a:cs typeface="+mn-cs"/>
            </a:endParaRPr>
          </a:p>
          <a:p>
            <a:pPr marL="0" indent="0">
              <a:buNone/>
            </a:pPr>
            <a:endParaRPr lang="en-US" altLang="de-DE" sz="1400" kern="10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US" altLang="de-D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4F007C2-B954-5C51-2314-0CA3D2A4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210809"/>
            <a:ext cx="10495179" cy="32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47" y="265805"/>
            <a:ext cx="8457647" cy="50145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Sie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eingeben</a:t>
            </a:r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8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veröffentlichen</a:t>
            </a:r>
            <a:endParaRPr lang="en-US" sz="18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0170" y="767257"/>
            <a:ext cx="8457647" cy="17240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Geben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Ihre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Preise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ein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Als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Entwurf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speichern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Alle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Registerkarten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b="1" dirty="0" err="1">
                <a:solidFill>
                  <a:srgbClr val="000000"/>
                </a:solidFill>
                <a:cs typeface="+mn-cs"/>
              </a:rPr>
              <a:t>veröffentlichen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, um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Ihre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Antworten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an den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Käufer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zu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senden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Sie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können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Symbole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exportieren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und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dann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importieren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, um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Ihre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Preise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über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Excel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einzufügen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Sie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können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Ihre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Antwort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ändern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während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der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Projektstatus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online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ist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Sie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können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sich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von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eSourcing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abmelden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de-D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B0AC835-A990-4386-83F5-EBB3A972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8" y="3195981"/>
            <a:ext cx="9968096" cy="3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 Sie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kontaktieren</a:t>
            </a:r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pc="-1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können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während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Live-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Auktion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technischen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konfrontiert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sofort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Ihren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Käufer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Unterstützung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Nutzung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eSourcing-Plattform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benötigen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an: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Telefonnummer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eingeladen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Ausschreibung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teilzunehmen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einzureichen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webbasierte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application.</a:t>
            </a:r>
          </a:p>
          <a:p>
            <a:pPr marL="285750" marR="0" indent="-285750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Für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technische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Frage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Platform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wenden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bitte an Offer Solution Services: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Emailadresse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esourcing@sourci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gsupport.de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Telefonnummer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+49 2</a:t>
            </a:r>
            <a:r>
              <a:rPr lang="en-US" sz="16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969 4747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C4CD7-4A57-4FBC-937F-62D21AA3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32" y="2400300"/>
            <a:ext cx="9005827" cy="39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478441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melden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Sie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sich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32" y="1355269"/>
            <a:ext cx="10677525" cy="52718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Melden Sie sich bei </a:t>
            </a:r>
            <a:r>
              <a:rPr lang="de-DE" sz="1800" dirty="0" err="1">
                <a:solidFill>
                  <a:srgbClr val="000000"/>
                </a:solidFill>
                <a:latin typeface="Arial" pitchFamily="34" charset="0"/>
              </a:rPr>
              <a:t>eSourcing</a:t>
            </a: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 mit einer der folgenden Methoden an:</a:t>
            </a:r>
          </a:p>
          <a:p>
            <a:pPr marL="742950" lvl="1" indent="-285750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Anmeldung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2"/>
              </a:rPr>
              <a:t>Metro Link Plus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Lieferanten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die auf MLP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schon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eingeschrieben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Andere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Sprachen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verfügbar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indem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Sie den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Ländercode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in der URL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austauchen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1200150" lvl="2" indent="-285750">
              <a:lnSpc>
                <a:spcPct val="200000"/>
              </a:lnSpc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Beispiel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https://it.metrolink-plus.com/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>
              <a:lnSpc>
                <a:spcPct val="200000"/>
              </a:lnSpc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Direkte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Anmeldung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4"/>
              </a:rPr>
              <a:t>eSourcing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Lieferanten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die auf MLP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nocht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nicht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eingeschrieben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]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Bitte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klicken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Sie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hlinkClick r:id="rId5"/>
              </a:rPr>
              <a:t>here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für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weitere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</a:rPr>
              <a:t>Anmeldehinweise</a:t>
            </a:r>
            <a:endParaRPr lang="it-IT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95" y="783228"/>
            <a:ext cx="9030100" cy="1440161"/>
          </a:xfrm>
        </p:spPr>
        <p:txBody>
          <a:bodyPr>
            <a:normAutofit fontScale="85000" lnSpcReduction="10000"/>
          </a:bodyPr>
          <a:lstStyle/>
          <a:p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Sie werden auf der Hauptseite Ihre Projekte sehen, zu denen Sie eingeladen sind</a:t>
            </a:r>
          </a:p>
          <a:p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Hier finden Sie die Registerkarte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Allgemeine Bedingungen 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(GC)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Allegemeine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Bedingungen grün gefärbt, es bedeutet dass Sie die GC bereits akzeptiert haben.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Allegemeine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Bedingungen rot gefärbt, es bedeutet dass Sie die GC nicht akzeptiert haben.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45093" y="260798"/>
            <a:ext cx="8457647" cy="431898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Hauptseite</a:t>
            </a:r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Synerspace</a:t>
            </a:r>
            <a:endParaRPr lang="en-US" altLang="de-DE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2FB612E-D816-7D9F-35DA-03EB4B565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9" y="2313920"/>
            <a:ext cx="8780966" cy="36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20" y="264373"/>
            <a:ext cx="8457647" cy="575914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en-US" alt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</a:t>
            </a:r>
            <a:r>
              <a:rPr lang="en-US" alt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</a:t>
            </a:r>
            <a:r>
              <a:rPr lang="en-US" alt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</a:t>
            </a:r>
            <a:r>
              <a:rPr lang="en-US" alt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endParaRPr lang="en-US" altLang="de-DE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0360" y="629912"/>
            <a:ext cx="5518989" cy="9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Sie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finden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Ihr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Projekt</a:t>
            </a:r>
            <a:r>
              <a:rPr lang="en-US" dirty="0">
                <a:solidFill>
                  <a:srgbClr val="00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Ausschreibung</a:t>
            </a:r>
            <a:r>
              <a:rPr lang="en-US" dirty="0">
                <a:solidFill>
                  <a:srgbClr val="000000"/>
                </a:solidFill>
                <a:cs typeface="+mn-cs"/>
              </a:rPr>
              <a:t> -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Projektliste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b="1" kern="1000" dirty="0"/>
          </a:p>
          <a:p>
            <a:pPr marL="0" indent="0">
              <a:buNone/>
            </a:pPr>
            <a:endParaRPr lang="en-US" alt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AE487-7740-4BBC-9E54-1D9EDA650F98}"/>
              </a:ext>
            </a:extLst>
          </p:cNvPr>
          <p:cNvSpPr txBox="1"/>
          <p:nvPr/>
        </p:nvSpPr>
        <p:spPr>
          <a:xfrm>
            <a:off x="710361" y="3580265"/>
            <a:ext cx="6962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SzPct val="100000"/>
              <a:defRPr/>
            </a:pPr>
            <a:endParaRPr lang="en-US" altLang="de-DE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de-DE" dirty="0"/>
              <a:t>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Sie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finden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Ihr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Projekt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in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SynerSpace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32E174A-1040-4CB5-347F-65B7BD4F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1381125"/>
            <a:ext cx="3786101" cy="244170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AE3FD0B-577D-6C34-6225-F93649D92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4422971"/>
            <a:ext cx="3786101" cy="21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65961" y="298526"/>
            <a:ext cx="8457647" cy="431898"/>
          </a:xfrm>
        </p:spPr>
        <p:txBody>
          <a:bodyPr>
            <a:normAutofit/>
          </a:bodyPr>
          <a:lstStyle/>
          <a:p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Sie auf das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zugreiffen</a:t>
            </a:r>
            <a:endParaRPr lang="de-DE" altLang="de-DE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2063552" y="1071319"/>
            <a:ext cx="8457646" cy="1349570"/>
          </a:xfrm>
        </p:spPr>
        <p:txBody>
          <a:bodyPr/>
          <a:lstStyle>
            <a:lvl1pPr marL="209550" indent="-209550" algn="l" defTabSz="871538"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9913" indent="-182563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12863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830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5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27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99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71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</p:txBody>
      </p:sp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600513" y="1005558"/>
            <a:ext cx="8323095" cy="6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den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blauen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Pfeile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, um das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Aktionssymbol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Öffnen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zu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finden</a:t>
            </a:r>
            <a:endParaRPr lang="en-US" altLang="de-DE" dirty="0">
              <a:solidFill>
                <a:srgbClr val="000000"/>
              </a:solidFill>
              <a:cs typeface="+mn-cs"/>
            </a:endParaRPr>
          </a:p>
          <a:p>
            <a:pPr>
              <a:buClrTx/>
            </a:pPr>
            <a:r>
              <a:rPr lang="en-US" altLang="de-DE" dirty="0" err="1">
                <a:solidFill>
                  <a:srgbClr val="000000"/>
                </a:solidFill>
                <a:cs typeface="+mn-cs"/>
              </a:rPr>
              <a:t>Klicken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Sie auf den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grauen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Ordner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Öffnen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, um das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Projekt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zu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cs typeface="+mn-cs"/>
              </a:rPr>
              <a:t>öffnen</a:t>
            </a:r>
            <a:endParaRPr lang="en-US" altLang="de-DE" dirty="0">
              <a:solidFill>
                <a:srgbClr val="000000"/>
              </a:solidFill>
              <a:cs typeface="+mn-cs"/>
            </a:endParaRPr>
          </a:p>
          <a:p>
            <a:pPr>
              <a:buClrTx/>
            </a:pPr>
            <a:endParaRPr lang="en-US" altLang="de-D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E3F2E31-EEA7-52E9-55CA-E7212AAE0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1" y="2420889"/>
            <a:ext cx="4955502" cy="190829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6147CF9-6F28-6C10-DE6E-3693ACF18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47" y="2412778"/>
            <a:ext cx="5455402" cy="19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442238" y="668731"/>
            <a:ext cx="11570089" cy="2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de-DE" dirty="0"/>
              <a:t>Bevor Sie auf die </a:t>
            </a:r>
            <a:r>
              <a:rPr lang="en-US" altLang="de-DE" dirty="0" err="1"/>
              <a:t>Ausschreibung</a:t>
            </a:r>
            <a:r>
              <a:rPr lang="en-US" altLang="de-DE" dirty="0"/>
              <a:t> </a:t>
            </a:r>
            <a:r>
              <a:rPr lang="en-US" altLang="de-DE" dirty="0" err="1"/>
              <a:t>zugreifen</a:t>
            </a:r>
            <a:r>
              <a:rPr lang="en-US" altLang="de-DE" dirty="0"/>
              <a:t> </a:t>
            </a:r>
            <a:r>
              <a:rPr lang="en-US" altLang="de-DE" dirty="0" err="1"/>
              <a:t>können</a:t>
            </a:r>
            <a:r>
              <a:rPr lang="en-US" altLang="de-DE" dirty="0"/>
              <a:t>, </a:t>
            </a:r>
            <a:r>
              <a:rPr lang="en-US" altLang="de-DE" dirty="0" err="1"/>
              <a:t>müssen</a:t>
            </a:r>
            <a:r>
              <a:rPr lang="en-US" altLang="de-DE" dirty="0"/>
              <a:t> Sie die </a:t>
            </a:r>
            <a:r>
              <a:rPr lang="en-US" altLang="de-DE" dirty="0" err="1"/>
              <a:t>Allgemeinen</a:t>
            </a:r>
            <a:r>
              <a:rPr lang="en-US" altLang="de-DE" dirty="0"/>
              <a:t> </a:t>
            </a:r>
            <a:r>
              <a:rPr lang="en-US" altLang="de-DE" dirty="0" err="1"/>
              <a:t>Geschäftsbedingungen</a:t>
            </a:r>
            <a:r>
              <a:rPr lang="en-US" altLang="de-DE" dirty="0"/>
              <a:t> </a:t>
            </a:r>
            <a:r>
              <a:rPr lang="en-US" altLang="de-DE" dirty="0" err="1"/>
              <a:t>akzeptieren</a:t>
            </a:r>
            <a:r>
              <a:rPr lang="en-US" altLang="de-DE" dirty="0"/>
              <a:t>.</a:t>
            </a:r>
          </a:p>
          <a:p>
            <a:pPr>
              <a:buClrTx/>
            </a:pPr>
            <a:r>
              <a:rPr lang="en-US" altLang="de-DE" dirty="0" err="1"/>
              <a:t>Klicken</a:t>
            </a:r>
            <a:r>
              <a:rPr lang="en-US" altLang="de-DE" dirty="0"/>
              <a:t> Sie auf </a:t>
            </a:r>
            <a:r>
              <a:rPr lang="en-US" altLang="de-DE" b="1" dirty="0"/>
              <a:t>Allgemeine </a:t>
            </a:r>
            <a:r>
              <a:rPr lang="en-US" altLang="de-DE" b="1" dirty="0" err="1"/>
              <a:t>Bedingungen</a:t>
            </a:r>
            <a:r>
              <a:rPr lang="en-US" altLang="de-DE" b="1" dirty="0"/>
              <a:t>.</a:t>
            </a:r>
          </a:p>
          <a:p>
            <a:pPr>
              <a:buClrTx/>
            </a:pPr>
            <a:r>
              <a:rPr lang="en-US" altLang="de-DE" dirty="0" err="1"/>
              <a:t>Klicken</a:t>
            </a:r>
            <a:r>
              <a:rPr lang="en-US" altLang="de-DE" dirty="0"/>
              <a:t> Sie auf das </a:t>
            </a:r>
            <a:r>
              <a:rPr lang="en-US" altLang="de-DE" dirty="0" err="1"/>
              <a:t>Dokument</a:t>
            </a:r>
            <a:r>
              <a:rPr lang="en-US" altLang="de-DE" dirty="0"/>
              <a:t>/die </a:t>
            </a:r>
            <a:r>
              <a:rPr lang="en-US" altLang="de-DE" dirty="0" err="1"/>
              <a:t>Dokumente</a:t>
            </a:r>
            <a:r>
              <a:rPr lang="en-US" altLang="de-DE" dirty="0"/>
              <a:t>, die </a:t>
            </a:r>
            <a:r>
              <a:rPr lang="en-US" altLang="de-DE" dirty="0" err="1"/>
              <a:t>als</a:t>
            </a:r>
            <a:r>
              <a:rPr lang="en-US" altLang="de-DE" dirty="0"/>
              <a:t> GC </a:t>
            </a:r>
            <a:r>
              <a:rPr lang="en-US" altLang="de-DE" dirty="0" err="1"/>
              <a:t>festgelegt</a:t>
            </a:r>
            <a:r>
              <a:rPr lang="en-US" altLang="de-DE" dirty="0"/>
              <a:t> </a:t>
            </a:r>
            <a:r>
              <a:rPr lang="en-US" altLang="de-DE" dirty="0" err="1"/>
              <a:t>sind</a:t>
            </a:r>
            <a:r>
              <a:rPr lang="en-US" altLang="de-DE" dirty="0"/>
              <a:t>, um </a:t>
            </a:r>
            <a:r>
              <a:rPr lang="en-US" altLang="de-DE" dirty="0" err="1"/>
              <a:t>sie</a:t>
            </a:r>
            <a:r>
              <a:rPr lang="en-US" altLang="de-DE" dirty="0"/>
              <a:t> </a:t>
            </a:r>
            <a:r>
              <a:rPr lang="en-US" altLang="de-DE" dirty="0" err="1"/>
              <a:t>herunterzuladen</a:t>
            </a:r>
            <a:r>
              <a:rPr lang="en-US" altLang="de-DE" dirty="0"/>
              <a:t>.</a:t>
            </a:r>
          </a:p>
          <a:p>
            <a:pPr>
              <a:buClrTx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mehr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Zip-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Datei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viele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enthält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immer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obligatorisch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alle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Dokumente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herunterzuladen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öffnen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akzeptieren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de-DE" b="1" dirty="0"/>
          </a:p>
          <a:p>
            <a:pPr>
              <a:buClrTx/>
            </a:pPr>
            <a:r>
              <a:rPr lang="en-US" altLang="de-DE" dirty="0" err="1"/>
              <a:t>Wählen</a:t>
            </a:r>
            <a:r>
              <a:rPr lang="en-US" altLang="de-DE" dirty="0"/>
              <a:t> Sie alle </a:t>
            </a:r>
            <a:r>
              <a:rPr lang="en-US" altLang="de-DE" dirty="0" err="1"/>
              <a:t>Dokumentzeilen</a:t>
            </a:r>
            <a:r>
              <a:rPr lang="en-US" altLang="de-DE" dirty="0"/>
              <a:t>, </a:t>
            </a:r>
            <a:r>
              <a:rPr lang="en-US" altLang="de-DE" dirty="0" err="1"/>
              <a:t>markieren</a:t>
            </a:r>
            <a:r>
              <a:rPr lang="en-US" altLang="de-DE" dirty="0"/>
              <a:t> Sie </a:t>
            </a:r>
            <a:r>
              <a:rPr lang="en-US" altLang="de-DE" dirty="0" err="1"/>
              <a:t>ein</a:t>
            </a:r>
            <a:r>
              <a:rPr lang="en-US" altLang="de-DE" dirty="0"/>
              <a:t> </a:t>
            </a:r>
            <a:r>
              <a:rPr lang="en-US" altLang="de-DE" dirty="0" err="1"/>
              <a:t>Häkschen</a:t>
            </a:r>
            <a:r>
              <a:rPr lang="en-US" altLang="de-DE" dirty="0"/>
              <a:t> </a:t>
            </a:r>
            <a:r>
              <a:rPr lang="en-US" altLang="de-DE" dirty="0" err="1"/>
              <a:t>aud</a:t>
            </a:r>
            <a:r>
              <a:rPr lang="en-US" altLang="de-DE" dirty="0"/>
              <a:t> “ ich </a:t>
            </a:r>
            <a:r>
              <a:rPr lang="en-US" altLang="de-DE" dirty="0" err="1"/>
              <a:t>habe</a:t>
            </a:r>
            <a:r>
              <a:rPr lang="en-US" altLang="de-DE" dirty="0"/>
              <a:t> die </a:t>
            </a:r>
            <a:r>
              <a:rPr lang="en-US" altLang="de-DE" dirty="0" err="1"/>
              <a:t>Allgemeinen</a:t>
            </a:r>
            <a:r>
              <a:rPr lang="en-US" altLang="de-DE" dirty="0"/>
              <a:t> </a:t>
            </a:r>
            <a:r>
              <a:rPr lang="en-US" altLang="de-DE" dirty="0" err="1"/>
              <a:t>Geschäftsbedingungen</a:t>
            </a:r>
            <a:r>
              <a:rPr lang="en-US" altLang="de-DE" dirty="0"/>
              <a:t> (GC) </a:t>
            </a:r>
            <a:r>
              <a:rPr lang="en-US" altLang="de-DE" dirty="0" err="1"/>
              <a:t>gelesen</a:t>
            </a:r>
            <a:r>
              <a:rPr lang="en-US" altLang="de-DE" dirty="0"/>
              <a:t> und </a:t>
            </a:r>
            <a:r>
              <a:rPr lang="en-US" altLang="de-DE" dirty="0" err="1"/>
              <a:t>akzeptiere</a:t>
            </a:r>
            <a:r>
              <a:rPr lang="en-US" altLang="de-DE" dirty="0"/>
              <a:t> Sie </a:t>
            </a:r>
            <a:endParaRPr lang="en-US" altLang="de-DE" b="1" dirty="0"/>
          </a:p>
          <a:p>
            <a:pPr>
              <a:buClrTx/>
            </a:pPr>
            <a:r>
              <a:rPr lang="en-US" altLang="de-DE" dirty="0" err="1"/>
              <a:t>Klicken</a:t>
            </a:r>
            <a:r>
              <a:rPr lang="en-US" altLang="de-DE" dirty="0"/>
              <a:t> Sie </a:t>
            </a:r>
            <a:r>
              <a:rPr lang="en-US" altLang="de-DE" dirty="0" err="1"/>
              <a:t>aud</a:t>
            </a:r>
            <a:r>
              <a:rPr lang="en-US" altLang="de-DE" dirty="0"/>
              <a:t> </a:t>
            </a:r>
            <a:r>
              <a:rPr lang="en-US" altLang="de-DE" dirty="0" err="1"/>
              <a:t>Akzeptieren</a:t>
            </a:r>
            <a:r>
              <a:rPr lang="en-US" altLang="de-DE" dirty="0"/>
              <a:t>.</a:t>
            </a:r>
            <a:endParaRPr lang="en-US" altLang="de-DE" b="1" dirty="0"/>
          </a:p>
          <a:p>
            <a:pPr marL="0" indent="0">
              <a:buClrTx/>
              <a:buNone/>
            </a:pPr>
            <a:endParaRPr lang="en-US" altLang="de-DE" b="1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2104" y="488713"/>
            <a:ext cx="8611128" cy="360039"/>
          </a:xfrm>
        </p:spPr>
        <p:txBody>
          <a:bodyPr>
            <a:normAutofit fontScale="90000"/>
          </a:bodyPr>
          <a:lstStyle/>
          <a:p>
            <a:r>
              <a:rPr lang="en-US" altLang="de-DE" sz="22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US" altLang="de-DE" sz="22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2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Bedingungen</a:t>
            </a:r>
            <a:r>
              <a:rPr lang="en-US" altLang="de-DE" sz="22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2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akzeptieren</a:t>
            </a:r>
            <a:br>
              <a:rPr lang="en-US" altLang="de-DE" dirty="0"/>
            </a:br>
            <a:endParaRPr lang="en-US" altLang="de-DE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9A87253-28BA-5A5E-2F1A-202C8E90A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75" y="2562225"/>
            <a:ext cx="7318375" cy="37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06" y="233902"/>
            <a:ext cx="8457647" cy="413832"/>
          </a:xfrm>
        </p:spPr>
        <p:txBody>
          <a:bodyPr>
            <a:normAutofit/>
          </a:bodyPr>
          <a:lstStyle/>
          <a:p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die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allgemeinen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30" y="805198"/>
            <a:ext cx="8280598" cy="2034290"/>
          </a:xfrm>
        </p:spPr>
        <p:txBody>
          <a:bodyPr>
            <a:normAutofit fontScale="85000" lnSpcReduction="10000"/>
          </a:bodyPr>
          <a:lstStyle/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Nachdem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 die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Allegemeinen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Geschäftsbedingungen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akzeptiert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haben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haben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Zugriff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auf die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foldenden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Registerkarten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: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</a:rPr>
              <a:t>Projektdetails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enthält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allgemeine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Informationen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über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das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Projekt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</a:rPr>
              <a:t>Projektwährung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die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Währung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des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Projekts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Mein Team: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Liste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der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Mitglieder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Ihres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Unernehmens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, die in das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Projekt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eingeladen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sind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</a:rPr>
              <a:t>Dokumente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Liste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der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Ausschreibungsunterlangen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</a:rPr>
              <a:t>Anfrageelemente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Zugang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zur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Preisanfrage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468313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altLang="de-DE" dirty="0"/>
          </a:p>
          <a:p>
            <a:pPr lvl="1"/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0D5D2BA-8271-49E3-E9E0-07A56B14E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7" y="3093245"/>
            <a:ext cx="7772400" cy="26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8" y="225708"/>
            <a:ext cx="4510865" cy="395684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   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die </a:t>
            </a:r>
            <a:r>
              <a:rPr lang="en-US" altLang="de-DE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endParaRPr lang="en-US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24" y="889989"/>
            <a:ext cx="11161922" cy="151216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Dokumente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finden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 auf der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Registerkarte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</a:rPr>
              <a:t>Dokumente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Klicken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 auf das “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Herunterladen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-Symbol”, um das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benötigte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Dokument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herunterzuladen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oder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Wählen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 und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klicken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Sie auf auf das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aktivierte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“ 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Herunterladen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-Symbol “ 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Bitte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beachten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Sie,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dass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Sie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auch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Dokumente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hochladen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können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, die Sie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mit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dem “</a:t>
            </a:r>
            <a:r>
              <a:rPr lang="en-US" altLang="de-DE" sz="1600" b="1" dirty="0" err="1">
                <a:solidFill>
                  <a:srgbClr val="000000"/>
                </a:solidFill>
                <a:latin typeface="Arial" pitchFamily="34" charset="0"/>
              </a:rPr>
              <a:t>Hochladen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-Symbol ”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mit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dem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Käufer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teilen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600" dirty="0" err="1">
                <a:solidFill>
                  <a:srgbClr val="000000"/>
                </a:solidFill>
                <a:latin typeface="Arial" pitchFamily="34" charset="0"/>
              </a:rPr>
              <a:t>möchten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DE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08168" y="5445224"/>
            <a:ext cx="648072" cy="144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F60BA9-11EC-6616-2094-5D6ED49EF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465020"/>
            <a:ext cx="7772400" cy="199082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9DDE102-5616-74A6-A2D5-97516FBE6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3" y="4616233"/>
            <a:ext cx="5393605" cy="18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790</Words>
  <Application>Microsoft Macintosh PowerPoint</Application>
  <PresentationFormat>Widescreen</PresentationFormat>
  <Paragraphs>101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Verdana-Bold</vt:lpstr>
      <vt:lpstr>Wingdings</vt:lpstr>
      <vt:lpstr>Office Theme</vt:lpstr>
      <vt:lpstr>PowerPoint Presentation</vt:lpstr>
      <vt:lpstr>Einführung</vt:lpstr>
      <vt:lpstr>So melden Sie sich bei eSourcing an:</vt:lpstr>
      <vt:lpstr>eSourcing Hauptseite- Synerspace</vt:lpstr>
      <vt:lpstr>Wie finde ich meine Projekte</vt:lpstr>
      <vt:lpstr>Wie Sie auf das Projekt zugreiffen</vt:lpstr>
      <vt:lpstr>Allgemeinen Bedingungen akzeptieren </vt:lpstr>
      <vt:lpstr>Wo finde ich die allgemeinen Informationen?</vt:lpstr>
      <vt:lpstr>   Wo finden Sie die Dokumente</vt:lpstr>
      <vt:lpstr>Wie man Werte in der Ausschreibung platziert</vt:lpstr>
      <vt:lpstr>Wie Sie Ihre Preise eingeben und veröffentlichen</vt:lpstr>
      <vt:lpstr>Wie Sie uns kontaktieren können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Cojocaru, Claudiu (external)</cp:lastModifiedBy>
  <cp:revision>71</cp:revision>
  <dcterms:created xsi:type="dcterms:W3CDTF">2024-01-04T10:53:13Z</dcterms:created>
  <dcterms:modified xsi:type="dcterms:W3CDTF">2024-02-05T09:44:07Z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