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57" r:id="rId1"/>
    <p:sldMasterId id="2147483981" r:id="rId2"/>
  </p:sldMasterIdLst>
  <p:notesMasterIdLst>
    <p:notesMasterId r:id="rId18"/>
  </p:notesMasterIdLst>
  <p:handoutMasterIdLst>
    <p:handoutMasterId r:id="rId19"/>
  </p:handoutMasterIdLst>
  <p:sldIdLst>
    <p:sldId id="385" r:id="rId3"/>
    <p:sldId id="382" r:id="rId4"/>
    <p:sldId id="386" r:id="rId5"/>
    <p:sldId id="387" r:id="rId6"/>
    <p:sldId id="388" r:id="rId7"/>
    <p:sldId id="399" r:id="rId8"/>
    <p:sldId id="389" r:id="rId9"/>
    <p:sldId id="390" r:id="rId10"/>
    <p:sldId id="376" r:id="rId11"/>
    <p:sldId id="395" r:id="rId12"/>
    <p:sldId id="396" r:id="rId13"/>
    <p:sldId id="378" r:id="rId14"/>
    <p:sldId id="397" r:id="rId15"/>
    <p:sldId id="398" r:id="rId16"/>
    <p:sldId id="371" r:id="rId17"/>
  </p:sldIdLst>
  <p:sldSz cx="9144000" cy="6858000" type="screen4x3"/>
  <p:notesSz cx="6735763" cy="9866313"/>
  <p:custShowLst>
    <p:custShow name="Zielgruppenpräsentation 1" id="0">
      <p:sldLst/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4178">
          <p15:clr>
            <a:srgbClr val="A4A3A4"/>
          </p15:clr>
        </p15:guide>
        <p15:guide id="3" orient="horz" pos="210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orient="horz" pos="2205">
          <p15:clr>
            <a:srgbClr val="A4A3A4"/>
          </p15:clr>
        </p15:guide>
        <p15:guide id="7" orient="horz" pos="3657">
          <p15:clr>
            <a:srgbClr val="A4A3A4"/>
          </p15:clr>
        </p15:guide>
        <p15:guide id="8" orient="horz" pos="4110">
          <p15:clr>
            <a:srgbClr val="A4A3A4"/>
          </p15:clr>
        </p15:guide>
        <p15:guide id="9" orient="horz" pos="527">
          <p15:clr>
            <a:srgbClr val="A4A3A4"/>
          </p15:clr>
        </p15:guide>
        <p15:guide id="10" orient="horz" pos="1842">
          <p15:clr>
            <a:srgbClr val="A4A3A4"/>
          </p15:clr>
        </p15:guide>
        <p15:guide id="11" orient="horz" pos="2296">
          <p15:clr>
            <a:srgbClr val="A4A3A4"/>
          </p15:clr>
        </p15:guide>
        <p15:guide id="12" pos="5624">
          <p15:clr>
            <a:srgbClr val="A4A3A4"/>
          </p15:clr>
        </p15:guide>
        <p15:guide id="13" pos="136">
          <p15:clr>
            <a:srgbClr val="A4A3A4"/>
          </p15:clr>
        </p15:guide>
        <p15:guide id="14" pos="5556">
          <p15:clr>
            <a:srgbClr val="A4A3A4"/>
          </p15:clr>
        </p15:guide>
        <p15:guide id="15" pos="204">
          <p15:clr>
            <a:srgbClr val="A4A3A4"/>
          </p15:clr>
        </p15:guide>
        <p15:guide id="16" pos="2018">
          <p15:clr>
            <a:srgbClr val="A4A3A4"/>
          </p15:clr>
        </p15:guide>
        <p15:guide id="17" pos="2381">
          <p15:clr>
            <a:srgbClr val="A4A3A4"/>
          </p15:clr>
        </p15:guide>
        <p15:guide id="18" pos="2472">
          <p15:clr>
            <a:srgbClr val="A4A3A4"/>
          </p15:clr>
        </p15:guide>
        <p15:guide id="19" pos="2835">
          <p15:clr>
            <a:srgbClr val="A4A3A4"/>
          </p15:clr>
        </p15:guide>
        <p15:guide id="20" pos="1927">
          <p15:clr>
            <a:srgbClr val="A4A3A4"/>
          </p15:clr>
        </p15:guide>
        <p15:guide id="21" pos="1565">
          <p15:clr>
            <a:srgbClr val="A4A3A4"/>
          </p15:clr>
        </p15:guide>
        <p15:guide id="22" pos="1474">
          <p15:clr>
            <a:srgbClr val="A4A3A4"/>
          </p15:clr>
        </p15:guide>
        <p15:guide id="23" pos="1111">
          <p15:clr>
            <a:srgbClr val="A4A3A4"/>
          </p15:clr>
        </p15:guide>
        <p15:guide id="24" pos="1020">
          <p15:clr>
            <a:srgbClr val="A4A3A4"/>
          </p15:clr>
        </p15:guide>
        <p15:guide id="25" pos="657">
          <p15:clr>
            <a:srgbClr val="A4A3A4"/>
          </p15:clr>
        </p15:guide>
        <p15:guide id="26" pos="567">
          <p15:clr>
            <a:srgbClr val="A4A3A4"/>
          </p15:clr>
        </p15:guide>
        <p15:guide id="27" pos="2925">
          <p15:clr>
            <a:srgbClr val="A4A3A4"/>
          </p15:clr>
        </p15:guide>
        <p15:guide id="28" pos="3379">
          <p15:clr>
            <a:srgbClr val="A4A3A4"/>
          </p15:clr>
        </p15:guide>
        <p15:guide id="29" pos="3742">
          <p15:clr>
            <a:srgbClr val="A4A3A4"/>
          </p15:clr>
        </p15:guide>
        <p15:guide id="30" pos="3288">
          <p15:clr>
            <a:srgbClr val="A4A3A4"/>
          </p15:clr>
        </p15:guide>
        <p15:guide id="31" pos="3833">
          <p15:clr>
            <a:srgbClr val="A4A3A4"/>
          </p15:clr>
        </p15:guide>
        <p15:guide id="32" pos="4195">
          <p15:clr>
            <a:srgbClr val="A4A3A4"/>
          </p15:clr>
        </p15:guide>
        <p15:guide id="33" pos="4263">
          <p15:clr>
            <a:srgbClr val="A4A3A4"/>
          </p15:clr>
        </p15:guide>
        <p15:guide id="34" pos="5103">
          <p15:clr>
            <a:srgbClr val="A4A3A4"/>
          </p15:clr>
        </p15:guide>
        <p15:guide id="35" pos="5193">
          <p15:clr>
            <a:srgbClr val="A4A3A4"/>
          </p15:clr>
        </p15:guide>
        <p15:guide id="36" pos="4649">
          <p15:clr>
            <a:srgbClr val="A4A3A4"/>
          </p15:clr>
        </p15:guide>
        <p15:guide id="37" pos="47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BE2800"/>
    <a:srgbClr val="ED33B8"/>
    <a:srgbClr val="FF9900"/>
    <a:srgbClr val="C00000"/>
    <a:srgbClr val="D70000"/>
    <a:srgbClr val="AAAAAA"/>
    <a:srgbClr val="0E4171"/>
    <a:srgbClr val="00C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8" autoAdjust="0"/>
    <p:restoredTop sz="95382" autoAdjust="0"/>
  </p:normalViewPr>
  <p:slideViewPr>
    <p:cSldViewPr showGuides="1">
      <p:cViewPr varScale="1">
        <p:scale>
          <a:sx n="127" d="100"/>
          <a:sy n="127" d="100"/>
        </p:scale>
        <p:origin x="138" y="192"/>
      </p:cViewPr>
      <p:guideLst>
        <p:guide orient="horz" pos="142"/>
        <p:guide orient="horz" pos="4178"/>
        <p:guide orient="horz" pos="210"/>
        <p:guide orient="horz" pos="4065"/>
        <p:guide orient="horz" pos="845"/>
        <p:guide orient="horz" pos="2205"/>
        <p:guide orient="horz" pos="3657"/>
        <p:guide orient="horz" pos="4110"/>
        <p:guide orient="horz" pos="527"/>
        <p:guide orient="horz" pos="1842"/>
        <p:guide orient="horz" pos="2296"/>
        <p:guide pos="5624"/>
        <p:guide pos="136"/>
        <p:guide pos="5556"/>
        <p:guide pos="204"/>
        <p:guide pos="2018"/>
        <p:guide pos="2381"/>
        <p:guide pos="2472"/>
        <p:guide pos="2835"/>
        <p:guide pos="1927"/>
        <p:guide pos="1565"/>
        <p:guide pos="1474"/>
        <p:guide pos="1111"/>
        <p:guide pos="1020"/>
        <p:guide pos="657"/>
        <p:guide pos="567"/>
        <p:guide pos="2925"/>
        <p:guide pos="3379"/>
        <p:guide pos="3742"/>
        <p:guide pos="3288"/>
        <p:guide pos="3833"/>
        <p:guide pos="4195"/>
        <p:guide pos="4263"/>
        <p:guide pos="5103"/>
        <p:guide pos="5193"/>
        <p:guide pos="4649"/>
        <p:guide pos="47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938" y="-11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, Mihaela (external)" userId="882bfd1b-629c-447b-8e66-d33ed9f8b52b" providerId="ADAL" clId="{1357E66C-802E-4F9E-99D5-E266F4416153}"/>
    <pc:docChg chg="modSld">
      <pc:chgData name="Peter, Mihaela (external)" userId="882bfd1b-629c-447b-8e66-d33ed9f8b52b" providerId="ADAL" clId="{1357E66C-802E-4F9E-99D5-E266F4416153}" dt="2022-12-08T12:01:27.380" v="0" actId="790"/>
      <pc:docMkLst>
        <pc:docMk/>
      </pc:docMkLst>
      <pc:sldChg chg="modSp mod">
        <pc:chgData name="Peter, Mihaela (external)" userId="882bfd1b-629c-447b-8e66-d33ed9f8b52b" providerId="ADAL" clId="{1357E66C-802E-4F9E-99D5-E266F4416153}" dt="2022-12-08T12:01:27.380" v="0" actId="790"/>
        <pc:sldMkLst>
          <pc:docMk/>
          <pc:sldMk cId="3125573706" sldId="382"/>
        </pc:sldMkLst>
        <pc:spChg chg="mod">
          <ac:chgData name="Peter, Mihaela (external)" userId="882bfd1b-629c-447b-8e66-d33ed9f8b52b" providerId="ADAL" clId="{1357E66C-802E-4F9E-99D5-E266F4416153}" dt="2022-12-08T12:01:27.380" v="0" actId="790"/>
          <ac:spMkLst>
            <pc:docMk/>
            <pc:sldMk cId="3125573706" sldId="382"/>
            <ac:spMk id="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D94C1-092C-4DC8-9B6B-DED0B269013B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601A8-BBFB-4CE4-87DA-CC9101CD6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1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DA7656-0F76-4EF9-B52D-5CF3E98DCA29}" type="datetimeFigureOut">
              <a:rPr lang="de-DE"/>
              <a:pPr>
                <a:defRPr/>
              </a:pPr>
              <a:t>08.12.2022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" y="661988"/>
            <a:ext cx="6316663" cy="4738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3" rIns="91424" bIns="45713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5581228"/>
            <a:ext cx="5389563" cy="3564396"/>
          </a:xfrm>
          <a:prstGeom prst="rect">
            <a:avLst/>
          </a:prstGeom>
        </p:spPr>
        <p:txBody>
          <a:bodyPr vert="horz" lIns="91424" tIns="45713" rIns="91424" bIns="45713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0FB370-DA5A-4F0C-892F-FDD9F2DD56E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455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-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possible</a:t>
            </a:r>
            <a:r>
              <a:rPr lang="de-DE" baseline="0" dirty="0"/>
              <a:t>,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define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desired</a:t>
            </a:r>
            <a:r>
              <a:rPr lang="de-DE" baseline="0" dirty="0"/>
              <a:t> </a:t>
            </a:r>
            <a:r>
              <a:rPr lang="de-DE" baseline="0" dirty="0" err="1"/>
              <a:t>language</a:t>
            </a:r>
            <a:r>
              <a:rPr lang="de-DE" baseline="0" dirty="0"/>
              <a:t> at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login</a:t>
            </a:r>
            <a:r>
              <a:rPr lang="de-DE" baseline="0" dirty="0"/>
              <a:t> </a:t>
            </a:r>
            <a:r>
              <a:rPr lang="de-DE" baseline="0" dirty="0" err="1"/>
              <a:t>page</a:t>
            </a:r>
            <a:r>
              <a:rPr lang="de-DE" baseline="0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39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-</a:t>
            </a:r>
            <a:r>
              <a:rPr lang="de-DE" baseline="0" dirty="0" err="1"/>
              <a:t>If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login</a:t>
            </a:r>
            <a:r>
              <a:rPr lang="de-DE" baseline="0" dirty="0"/>
              <a:t> </a:t>
            </a:r>
            <a:r>
              <a:rPr lang="de-DE" baseline="0" dirty="0" err="1"/>
              <a:t>problems</a:t>
            </a:r>
            <a:r>
              <a:rPr lang="de-DE" baseline="0" dirty="0"/>
              <a:t>, </a:t>
            </a:r>
            <a:r>
              <a:rPr lang="de-DE" baseline="0" dirty="0" err="1"/>
              <a:t>t</a:t>
            </a:r>
            <a:r>
              <a:rPr lang="de-DE" dirty="0" err="1"/>
              <a:t>he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will send</a:t>
            </a:r>
            <a:r>
              <a:rPr lang="de-DE" baseline="0" dirty="0"/>
              <a:t> a </a:t>
            </a:r>
            <a:r>
              <a:rPr lang="de-DE" baseline="0" dirty="0" err="1"/>
              <a:t>new</a:t>
            </a:r>
            <a:r>
              <a:rPr lang="de-DE" baseline="0" dirty="0"/>
              <a:t> </a:t>
            </a:r>
            <a:r>
              <a:rPr lang="de-DE" baseline="0" dirty="0" err="1"/>
              <a:t>generated</a:t>
            </a:r>
            <a:r>
              <a:rPr lang="de-DE" baseline="0" dirty="0"/>
              <a:t> </a:t>
            </a:r>
            <a:r>
              <a:rPr lang="de-DE" baseline="0" dirty="0" err="1"/>
              <a:t>password</a:t>
            </a:r>
            <a:r>
              <a:rPr lang="de-DE" baseline="0" dirty="0"/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09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You have 3 options to find projects where you have been invited to:</a:t>
            </a:r>
            <a:endParaRPr lang="en-US" altLang="en-US" sz="800" dirty="0"/>
          </a:p>
          <a:p>
            <a:r>
              <a:rPr lang="en-US" altLang="en-US" dirty="0"/>
              <a:t>-Please click on „Auction-Project list“ module to find the list of all projects where you have been invited to.</a:t>
            </a:r>
            <a:endParaRPr lang="en-US" altLang="de-DE" dirty="0"/>
          </a:p>
          <a:p>
            <a:r>
              <a:rPr lang="en-US" altLang="en-US" dirty="0"/>
              <a:t>-Click on “</a:t>
            </a:r>
            <a:r>
              <a:rPr lang="en-US" altLang="en-US" dirty="0" err="1"/>
              <a:t>SynerSpace</a:t>
            </a:r>
            <a:r>
              <a:rPr lang="en-US" altLang="en-US" dirty="0"/>
              <a:t>” under Favorite apps Auction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-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also find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projects</a:t>
            </a:r>
            <a:r>
              <a:rPr lang="de-DE" baseline="0" dirty="0"/>
              <a:t>, </a:t>
            </a:r>
            <a:r>
              <a:rPr lang="de-DE" baseline="0" dirty="0" err="1"/>
              <a:t>where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invited</a:t>
            </a:r>
            <a:r>
              <a:rPr lang="de-DE" baseline="0" dirty="0"/>
              <a:t> at: „</a:t>
            </a:r>
            <a:r>
              <a:rPr lang="de-DE" baseline="0" dirty="0" err="1"/>
              <a:t>Thinks</a:t>
            </a:r>
            <a:r>
              <a:rPr lang="de-DE" baseline="0" dirty="0"/>
              <a:t> </a:t>
            </a:r>
            <a:r>
              <a:rPr lang="de-DE" baseline="0" dirty="0" err="1"/>
              <a:t>going</a:t>
            </a:r>
            <a:r>
              <a:rPr lang="de-DE" baseline="0" dirty="0"/>
              <a:t> on“ </a:t>
            </a:r>
            <a:r>
              <a:rPr lang="de-DE" baseline="0" dirty="0" err="1"/>
              <a:t>or</a:t>
            </a:r>
            <a:r>
              <a:rPr lang="de-DE" baseline="0" dirty="0"/>
              <a:t> „</a:t>
            </a:r>
            <a:r>
              <a:rPr lang="de-DE" baseline="0" dirty="0" err="1"/>
              <a:t>next</a:t>
            </a:r>
            <a:r>
              <a:rPr lang="de-DE" baseline="0" dirty="0"/>
              <a:t> </a:t>
            </a:r>
            <a:r>
              <a:rPr lang="de-DE" baseline="0" dirty="0" err="1"/>
              <a:t>tenders</a:t>
            </a:r>
            <a:r>
              <a:rPr lang="de-DE" baseline="0" dirty="0"/>
              <a:t> / </a:t>
            </a:r>
            <a:r>
              <a:rPr lang="de-DE" baseline="0" dirty="0" err="1"/>
              <a:t>auctions</a:t>
            </a:r>
            <a:r>
              <a:rPr lang="de-DE" baseline="0" dirty="0"/>
              <a:t>“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project list you can find useful information like project duration, project leader or number of suppliers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There is also the possibility to filter all projects. (For example: internal classification, BU, or project leader)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559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project list you can find useful information like project duration, project leader or number of suppliers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There is also the possibility to filter all projects. (For example: internal classification, BU, or project leader)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25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3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03224" y="1381125"/>
            <a:ext cx="2152809" cy="4726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7600" y="2061796"/>
            <a:ext cx="7037388" cy="1141902"/>
          </a:xfrm>
        </p:spPr>
        <p:txBody>
          <a:bodyPr anchor="b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7600" y="3429001"/>
            <a:ext cx="7037388" cy="23622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05000" y="404813"/>
            <a:ext cx="2060388" cy="34861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5448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4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8275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4178" y="3933241"/>
            <a:ext cx="453593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043608" y="2816747"/>
            <a:ext cx="4536000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50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5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528" y="134076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3645024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4653321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3645172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70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850" y="134143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2168105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3176402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6804248" y="6348079"/>
            <a:ext cx="2016000" cy="1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5"/>
          <p:cNvSpPr/>
          <p:nvPr userDrawn="1"/>
        </p:nvSpPr>
        <p:spPr>
          <a:xfrm>
            <a:off x="827591" y="2168105"/>
            <a:ext cx="73059" cy="133214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2168860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8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3850" y="1341437"/>
            <a:ext cx="7056438" cy="4464051"/>
          </a:xfrm>
        </p:spPr>
        <p:txBody>
          <a:bodyPr/>
          <a:lstStyle>
            <a:lvl1pPr marL="212725" marR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lvl1pPr>
            <a:lvl2pPr marL="395288" marR="0" indent="-179388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2pPr>
            <a:lvl3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3pPr>
            <a:lvl4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4pPr>
          </a:lstStyle>
          <a:p>
            <a:pPr marL="212725" marR="0" lvl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Textmasterformat bearbeiten</a:t>
            </a:r>
          </a:p>
          <a:p>
            <a:pPr marL="212725" marR="0" lvl="1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212725" marR="0" lvl="2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212725" marR="0" lvl="3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629314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7"/>
            <a:ext cx="4176713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7"/>
            <a:ext cx="4176711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9978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0" y="1341437"/>
            <a:ext cx="5328270" cy="4464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5940425" y="1341438"/>
            <a:ext cx="2879724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8"/>
          </p:nvPr>
        </p:nvSpPr>
        <p:spPr>
          <a:xfrm>
            <a:off x="5940153" y="3681029"/>
            <a:ext cx="2879998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602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vier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4176713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9"/>
            <a:ext cx="4176711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4176713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4643440" y="3640137"/>
            <a:ext cx="4176711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21927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sechs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2735263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3203578" y="1341439"/>
            <a:ext cx="2736849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2735263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3203578" y="3640137"/>
            <a:ext cx="2736849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17"/>
          </p:nvPr>
        </p:nvSpPr>
        <p:spPr>
          <a:xfrm>
            <a:off x="6084888" y="1341439"/>
            <a:ext cx="2735262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8"/>
          </p:nvPr>
        </p:nvSpPr>
        <p:spPr>
          <a:xfrm>
            <a:off x="6084888" y="3640137"/>
            <a:ext cx="2735262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333376"/>
            <a:ext cx="7056438" cy="63341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566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3850" y="1341437"/>
            <a:ext cx="8496300" cy="446405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25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flächiges 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215900" y="333375"/>
            <a:ext cx="8712200" cy="54721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bearbeitenghjh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26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7624" y="1628775"/>
            <a:ext cx="7975023" cy="4209319"/>
          </a:xfrm>
        </p:spPr>
        <p:txBody>
          <a:bodyPr/>
          <a:lstStyle>
            <a:lvl1pPr marL="0" indent="0">
              <a:buClr>
                <a:schemeClr val="accent2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  <a:lvl2pPr marL="352425" indent="11113">
              <a:buFontTx/>
              <a:buNone/>
              <a:defRPr>
                <a:solidFill>
                  <a:schemeClr val="bg2"/>
                </a:solidFill>
              </a:defRPr>
            </a:lvl2pPr>
            <a:lvl3pPr marL="352425" indent="11113">
              <a:buFontTx/>
              <a:buNone/>
              <a:defRPr>
                <a:solidFill>
                  <a:schemeClr val="bg2"/>
                </a:solidFill>
              </a:defRPr>
            </a:lvl3pPr>
            <a:lvl4pPr marL="352425" indent="11113">
              <a:buFontTx/>
              <a:buNone/>
              <a:defRPr>
                <a:solidFill>
                  <a:schemeClr val="bg2"/>
                </a:solidFill>
              </a:defRPr>
            </a:lvl4pPr>
            <a:lvl5pPr marL="352425" indent="11113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" y="1628775"/>
            <a:ext cx="402111" cy="4209319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70045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3417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ping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850" y="1341439"/>
            <a:ext cx="8496300" cy="215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23850" y="3644901"/>
            <a:ext cx="8496300" cy="2160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740430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33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24945"/>
            <a:ext cx="4438749" cy="7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843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1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528" y="333377"/>
            <a:ext cx="3600450" cy="6191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0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3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322968" y="459009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2364825" y="459199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323850" y="2463698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365707" y="2465595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324746" y="33730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23"/>
          </p:nvPr>
        </p:nvSpPr>
        <p:spPr>
          <a:xfrm>
            <a:off x="2366603" y="33920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345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2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 baseline="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928" y="333377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23928" y="1915023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6"/>
          </p:nvPr>
        </p:nvSpPr>
        <p:spPr>
          <a:xfrm>
            <a:off x="323928" y="3496669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323928" y="5078315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406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4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8275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4178" y="3933241"/>
            <a:ext cx="453593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043608" y="2816747"/>
            <a:ext cx="4536000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992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5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528" y="134076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3645024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4653321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3645172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239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850" y="134143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2168105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3176402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6804248" y="6348079"/>
            <a:ext cx="2016000" cy="1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5"/>
          <p:cNvSpPr/>
          <p:nvPr userDrawn="1"/>
        </p:nvSpPr>
        <p:spPr>
          <a:xfrm>
            <a:off x="827591" y="2168105"/>
            <a:ext cx="73059" cy="133214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2168860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86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1 White 4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rgbClr val="008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1735200" y="0"/>
            <a:ext cx="74088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1562101"/>
            <a:ext cx="7749591" cy="3780000"/>
          </a:xfrm>
        </p:spPr>
        <p:txBody>
          <a:bodyPr/>
          <a:lstStyle>
            <a:lvl1pPr marL="327025" indent="-327025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20058"/>
      </p:ext>
    </p:extLst>
  </p:cSld>
  <p:clrMapOvr>
    <a:masterClrMapping/>
  </p:clrMapOvr>
  <p:hf sldNum="0"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3850" y="1341437"/>
            <a:ext cx="7056438" cy="4464051"/>
          </a:xfrm>
        </p:spPr>
        <p:txBody>
          <a:bodyPr/>
          <a:lstStyle>
            <a:lvl1pPr marL="212725" marR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lvl1pPr>
            <a:lvl2pPr marL="395288" marR="0" indent="-179388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2pPr>
            <a:lvl3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3pPr>
            <a:lvl4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4pPr>
          </a:lstStyle>
          <a:p>
            <a:pPr marL="212725" marR="0" lvl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Textmasterformat bearbeiten</a:t>
            </a:r>
          </a:p>
          <a:p>
            <a:pPr marL="212725" marR="0" lvl="1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212725" marR="0" lvl="2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212725" marR="0" lvl="3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39048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7"/>
            <a:ext cx="4176713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7"/>
            <a:ext cx="4176711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11666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u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0" y="1341437"/>
            <a:ext cx="5328270" cy="4464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5940425" y="1341438"/>
            <a:ext cx="2879724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8"/>
          </p:nvPr>
        </p:nvSpPr>
        <p:spPr>
          <a:xfrm>
            <a:off x="5940153" y="3681029"/>
            <a:ext cx="2879998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417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und Texte – vier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4176713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9"/>
            <a:ext cx="4176711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4176713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4643440" y="3640137"/>
            <a:ext cx="4176711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84379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und Texte – sechs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2735263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3203578" y="1341439"/>
            <a:ext cx="2736849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2735263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3203578" y="3640137"/>
            <a:ext cx="2736849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17"/>
          </p:nvPr>
        </p:nvSpPr>
        <p:spPr>
          <a:xfrm>
            <a:off x="6084888" y="1341439"/>
            <a:ext cx="2735262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8"/>
          </p:nvPr>
        </p:nvSpPr>
        <p:spPr>
          <a:xfrm>
            <a:off x="6084888" y="3640137"/>
            <a:ext cx="2735262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333376"/>
            <a:ext cx="7056438" cy="63341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916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3850" y="1341437"/>
            <a:ext cx="8496300" cy="446405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274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flächiges 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215900" y="333375"/>
            <a:ext cx="8712200" cy="54721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bearbeitenghjh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9348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186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pping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850" y="1341439"/>
            <a:ext cx="8496300" cy="215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23850" y="3644901"/>
            <a:ext cx="8496300" cy="2160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86314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68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2" y="1628775"/>
            <a:ext cx="8461186" cy="4467229"/>
          </a:xfrm>
        </p:spPr>
        <p:txBody>
          <a:bodyPr/>
          <a:lstStyle>
            <a:lvl2pPr marL="144000"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73257"/>
      </p:ext>
    </p:extLst>
  </p:cSld>
  <p:clrMapOvr>
    <a:masterClrMapping/>
  </p:clrMapOvr>
  <p:hf sldNum="0"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24945"/>
            <a:ext cx="4438749" cy="7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751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03224" y="1381125"/>
            <a:ext cx="2152809" cy="4726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7600" y="2061796"/>
            <a:ext cx="7037388" cy="1141902"/>
          </a:xfrm>
        </p:spPr>
        <p:txBody>
          <a:bodyPr anchor="b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7600" y="3429001"/>
            <a:ext cx="7037388" cy="23622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05000" y="404813"/>
            <a:ext cx="2060388" cy="34861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95035"/>
      </p:ext>
    </p:extLst>
  </p:cSld>
  <p:clrMapOvr>
    <a:masterClrMapping/>
  </p:clrMapOvr>
  <p:hf sldNum="0"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7624" y="1628775"/>
            <a:ext cx="7975023" cy="4209319"/>
          </a:xfrm>
        </p:spPr>
        <p:txBody>
          <a:bodyPr/>
          <a:lstStyle>
            <a:lvl1pPr marL="0" indent="0">
              <a:buClr>
                <a:schemeClr val="accent2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  <a:lvl2pPr marL="352425" indent="11113">
              <a:buFontTx/>
              <a:buNone/>
              <a:defRPr>
                <a:solidFill>
                  <a:schemeClr val="bg2"/>
                </a:solidFill>
              </a:defRPr>
            </a:lvl2pPr>
            <a:lvl3pPr marL="352425" indent="11113">
              <a:buFontTx/>
              <a:buNone/>
              <a:defRPr>
                <a:solidFill>
                  <a:schemeClr val="bg2"/>
                </a:solidFill>
              </a:defRPr>
            </a:lvl3pPr>
            <a:lvl4pPr marL="352425" indent="11113">
              <a:buFontTx/>
              <a:buNone/>
              <a:defRPr>
                <a:solidFill>
                  <a:schemeClr val="bg2"/>
                </a:solidFill>
              </a:defRPr>
            </a:lvl4pPr>
            <a:lvl5pPr marL="352425" indent="11113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" y="1628775"/>
            <a:ext cx="402111" cy="4209319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1203"/>
      </p:ext>
    </p:extLst>
  </p:cSld>
  <p:clrMapOvr>
    <a:masterClrMapping/>
  </p:clrMapOvr>
  <p:hf sldNum="0"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1 White 4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rgbClr val="008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1735200" y="0"/>
            <a:ext cx="74088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1562101"/>
            <a:ext cx="7749591" cy="3780000"/>
          </a:xfrm>
        </p:spPr>
        <p:txBody>
          <a:bodyPr/>
          <a:lstStyle>
            <a:lvl1pPr marL="327025" indent="-327025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64466"/>
      </p:ext>
    </p:extLst>
  </p:cSld>
  <p:clrMapOvr>
    <a:masterClrMapping/>
  </p:clrMapOvr>
  <p:hf sldNum="0"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2" y="1628775"/>
            <a:ext cx="8461186" cy="4467229"/>
          </a:xfrm>
        </p:spPr>
        <p:txBody>
          <a:bodyPr/>
          <a:lstStyle>
            <a:lvl2pPr marL="144000"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36073"/>
      </p:ext>
    </p:extLst>
  </p:cSld>
  <p:clrMapOvr>
    <a:masterClrMapping/>
  </p:clrMapOvr>
  <p:hf sldNum="0"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Yellow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1735200" y="0"/>
            <a:ext cx="74088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3625" y="1517660"/>
            <a:ext cx="1343025" cy="1742708"/>
          </a:xfrm>
        </p:spPr>
        <p:txBody>
          <a:bodyPr anchor="t" anchorCtr="0"/>
          <a:lstStyle>
            <a:lvl1pPr algn="l">
              <a:defRPr sz="6500" spc="-225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8800" y="1587018"/>
            <a:ext cx="5614988" cy="1680063"/>
          </a:xfrm>
        </p:spPr>
        <p:txBody>
          <a:bodyPr/>
          <a:lstStyle>
            <a:lvl1pPr marL="0" indent="0">
              <a:buNone/>
              <a:defRPr sz="2600" b="1" cap="all" baseline="0">
                <a:solidFill>
                  <a:schemeClr val="bg2"/>
                </a:solidFill>
                <a:latin typeface="+mj-lt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57347"/>
      </p:ext>
    </p:extLst>
  </p:cSld>
  <p:clrMapOvr>
    <a:masterClrMapping/>
  </p:clrMapOvr>
  <p:hf sldNum="0"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03224" y="1381125"/>
            <a:ext cx="2152809" cy="4726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05000" y="404813"/>
            <a:ext cx="2060388" cy="3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2062800"/>
            <a:ext cx="7011987" cy="1141200"/>
          </a:xfrm>
        </p:spPr>
        <p:txBody>
          <a:bodyPr anchor="b" anchorCtr="0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428999"/>
            <a:ext cx="7011987" cy="26003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9349"/>
      </p:ext>
    </p:extLst>
  </p:cSld>
  <p:clrMapOvr>
    <a:masterClrMapping/>
  </p:clrMapOvr>
  <p:hf sldNum="0"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>
              <a:solidFill>
                <a:srgbClr val="003B7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>
              <a:solidFill>
                <a:srgbClr val="003B7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3626" y="6451875"/>
            <a:ext cx="704016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799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3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322968" y="459009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2364825" y="459199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323850" y="2463698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365707" y="2465595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324746" y="33730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23"/>
          </p:nvPr>
        </p:nvSpPr>
        <p:spPr>
          <a:xfrm>
            <a:off x="2366603" y="33920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985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 baseline="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928" y="333377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23928" y="1915023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6"/>
          </p:nvPr>
        </p:nvSpPr>
        <p:spPr>
          <a:xfrm>
            <a:off x="323928" y="3496669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323928" y="5078315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90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Yellow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1735200" y="0"/>
            <a:ext cx="74088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3625" y="1517660"/>
            <a:ext cx="1343025" cy="1742708"/>
          </a:xfrm>
        </p:spPr>
        <p:txBody>
          <a:bodyPr anchor="t" anchorCtr="0"/>
          <a:lstStyle>
            <a:lvl1pPr algn="l">
              <a:defRPr sz="6500" spc="-225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8800" y="1587018"/>
            <a:ext cx="5614988" cy="1680063"/>
          </a:xfrm>
        </p:spPr>
        <p:txBody>
          <a:bodyPr/>
          <a:lstStyle>
            <a:lvl1pPr marL="0" indent="0">
              <a:buNone/>
              <a:defRPr sz="2600" b="1" cap="all" baseline="0">
                <a:solidFill>
                  <a:schemeClr val="bg2"/>
                </a:solidFill>
                <a:latin typeface="+mj-lt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44603"/>
      </p:ext>
    </p:extLst>
  </p:cSld>
  <p:clrMapOvr>
    <a:masterClrMapping/>
  </p:clrMapOvr>
  <p:hf sldNum="0"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4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8275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4178" y="3933241"/>
            <a:ext cx="453593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043608" y="2816747"/>
            <a:ext cx="4536000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316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5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528" y="134076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3645024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4653321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3645172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548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850" y="134143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2168105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3176402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6804248" y="6348079"/>
            <a:ext cx="2016000" cy="1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5"/>
          <p:cNvSpPr/>
          <p:nvPr userDrawn="1"/>
        </p:nvSpPr>
        <p:spPr>
          <a:xfrm>
            <a:off x="827591" y="2168105"/>
            <a:ext cx="73059" cy="133214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2168860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090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3850" y="1341437"/>
            <a:ext cx="7056438" cy="4464051"/>
          </a:xfrm>
        </p:spPr>
        <p:txBody>
          <a:bodyPr/>
          <a:lstStyle>
            <a:lvl1pPr marL="212725" marR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lvl1pPr>
            <a:lvl2pPr marL="395288" marR="0" indent="-179388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2pPr>
            <a:lvl3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3pPr>
            <a:lvl4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4pPr>
          </a:lstStyle>
          <a:p>
            <a:pPr marL="212725" marR="0" lvl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Textmasterformat bearbeiten</a:t>
            </a:r>
          </a:p>
          <a:p>
            <a:pPr marL="212725" marR="0" lvl="1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212725" marR="0" lvl="2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212725" marR="0" lvl="3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2711429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7"/>
            <a:ext cx="4176713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7"/>
            <a:ext cx="4176711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651786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0" y="1341437"/>
            <a:ext cx="5328270" cy="4464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5940425" y="1341438"/>
            <a:ext cx="2879724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8"/>
          </p:nvPr>
        </p:nvSpPr>
        <p:spPr>
          <a:xfrm>
            <a:off x="5940153" y="3681029"/>
            <a:ext cx="2879998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7566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vier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4176713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9"/>
            <a:ext cx="4176711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4176713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4643440" y="3640137"/>
            <a:ext cx="4176711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415811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sechs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2735263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3203578" y="1341439"/>
            <a:ext cx="2736849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2735263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3203578" y="3640137"/>
            <a:ext cx="2736849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17"/>
          </p:nvPr>
        </p:nvSpPr>
        <p:spPr>
          <a:xfrm>
            <a:off x="6084888" y="1341439"/>
            <a:ext cx="2735262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8"/>
          </p:nvPr>
        </p:nvSpPr>
        <p:spPr>
          <a:xfrm>
            <a:off x="6084888" y="3640137"/>
            <a:ext cx="2735262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333376"/>
            <a:ext cx="7056438" cy="63341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2717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3850" y="1341437"/>
            <a:ext cx="8496300" cy="446405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375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flächiges 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215900" y="333375"/>
            <a:ext cx="8712200" cy="54721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bearbeitenghjh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2175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03224" y="1381125"/>
            <a:ext cx="2152809" cy="4726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05000" y="404813"/>
            <a:ext cx="2060388" cy="3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2062800"/>
            <a:ext cx="7011987" cy="1141200"/>
          </a:xfrm>
        </p:spPr>
        <p:txBody>
          <a:bodyPr anchor="b" anchorCtr="0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428999"/>
            <a:ext cx="7011987" cy="26003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98821"/>
      </p:ext>
    </p:extLst>
  </p:cSld>
  <p:clrMapOvr>
    <a:masterClrMapping/>
  </p:clrMapOvr>
  <p:hf sldNum="0"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7356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ping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850" y="1341439"/>
            <a:ext cx="8496300" cy="215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23850" y="3644901"/>
            <a:ext cx="8496300" cy="2160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0301777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730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24945"/>
            <a:ext cx="4438749" cy="7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60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>
              <a:solidFill>
                <a:srgbClr val="003B7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>
              <a:solidFill>
                <a:srgbClr val="003B7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3626" y="6451875"/>
            <a:ext cx="704016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9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3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322968" y="459009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2364825" y="459199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323850" y="2463698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365707" y="2465595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324746" y="33730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23"/>
          </p:nvPr>
        </p:nvSpPr>
        <p:spPr>
          <a:xfrm>
            <a:off x="2366603" y="33920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91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 baseline="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928" y="333377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23928" y="1915023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6"/>
          </p:nvPr>
        </p:nvSpPr>
        <p:spPr>
          <a:xfrm>
            <a:off x="323928" y="3496669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323928" y="5078315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5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000" y="404814"/>
            <a:ext cx="8457647" cy="10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000" y="1628775"/>
            <a:ext cx="8457647" cy="4467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70" y="6467475"/>
            <a:ext cx="1241630" cy="2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22" r:id="rId24"/>
    <p:sldLayoutId id="2147483946" r:id="rId25"/>
    <p:sldLayoutId id="2147483945" r:id="rId26"/>
    <p:sldLayoutId id="2147483940" r:id="rId27"/>
    <p:sldLayoutId id="2147483941" r:id="rId28"/>
    <p:sldLayoutId id="2147483952" r:id="rId29"/>
    <p:sldLayoutId id="2147483935" r:id="rId30"/>
    <p:sldLayoutId id="2147483936" r:id="rId31"/>
    <p:sldLayoutId id="2147483924" r:id="rId32"/>
    <p:sldLayoutId id="2147483937" r:id="rId33"/>
    <p:sldLayoutId id="2147483926" r:id="rId34"/>
    <p:sldLayoutId id="2147483927" r:id="rId35"/>
    <p:sldLayoutId id="2147483947" r:id="rId36"/>
    <p:sldLayoutId id="2147483930" r:id="rId37"/>
    <p:sldLayoutId id="2147483939" r:id="rId38"/>
    <p:sldLayoutId id="2147483955" r:id="rId39"/>
    <p:sldLayoutId id="2147483954" r:id="rId40"/>
  </p:sldLayoutIdLst>
  <p:hf sldNum="0"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9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44000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87338" indent="-144463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19100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61975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97" userDrawn="1">
          <p15:clr>
            <a:srgbClr val="F26B43"/>
          </p15:clr>
        </p15:guide>
        <p15:guide id="3" pos="2947" userDrawn="1">
          <p15:clr>
            <a:srgbClr val="F26B43"/>
          </p15:clr>
        </p15:guide>
        <p15:guide id="4" pos="3340" userDrawn="1">
          <p15:clr>
            <a:srgbClr val="F26B43"/>
          </p15:clr>
        </p15:guide>
        <p15:guide id="5" pos="3389" userDrawn="1">
          <p15:clr>
            <a:srgbClr val="F26B43"/>
          </p15:clr>
        </p15:guide>
        <p15:guide id="6" pos="3794" userDrawn="1">
          <p15:clr>
            <a:srgbClr val="F26B43"/>
          </p15:clr>
        </p15:guide>
        <p15:guide id="7" pos="3841" userDrawn="1">
          <p15:clr>
            <a:srgbClr val="F26B43"/>
          </p15:clr>
        </p15:guide>
        <p15:guide id="8" pos="4239" userDrawn="1">
          <p15:clr>
            <a:srgbClr val="F26B43"/>
          </p15:clr>
        </p15:guide>
        <p15:guide id="9" pos="4289" userDrawn="1">
          <p15:clr>
            <a:srgbClr val="F26B43"/>
          </p15:clr>
        </p15:guide>
        <p15:guide id="10" pos="4689" userDrawn="1">
          <p15:clr>
            <a:srgbClr val="F26B43"/>
          </p15:clr>
        </p15:guide>
        <p15:guide id="11" pos="4736" userDrawn="1">
          <p15:clr>
            <a:srgbClr val="F26B43"/>
          </p15:clr>
        </p15:guide>
        <p15:guide id="12" pos="5137" userDrawn="1">
          <p15:clr>
            <a:srgbClr val="F26B43"/>
          </p15:clr>
        </p15:guide>
        <p15:guide id="13" pos="5186" userDrawn="1">
          <p15:clr>
            <a:srgbClr val="F26B43"/>
          </p15:clr>
        </p15:guide>
        <p15:guide id="14" pos="5585" userDrawn="1">
          <p15:clr>
            <a:srgbClr val="F26B43"/>
          </p15:clr>
        </p15:guide>
        <p15:guide id="15" pos="2493" userDrawn="1">
          <p15:clr>
            <a:srgbClr val="F26B43"/>
          </p15:clr>
        </p15:guide>
        <p15:guide id="16" pos="2444" userDrawn="1">
          <p15:clr>
            <a:srgbClr val="F26B43"/>
          </p15:clr>
        </p15:guide>
        <p15:guide id="17" pos="2050" userDrawn="1">
          <p15:clr>
            <a:srgbClr val="F26B43"/>
          </p15:clr>
        </p15:guide>
        <p15:guide id="18" pos="2000" userDrawn="1">
          <p15:clr>
            <a:srgbClr val="F26B43"/>
          </p15:clr>
        </p15:guide>
        <p15:guide id="19" pos="1600" userDrawn="1">
          <p15:clr>
            <a:srgbClr val="F26B43"/>
          </p15:clr>
        </p15:guide>
        <p15:guide id="20" pos="1553" userDrawn="1">
          <p15:clr>
            <a:srgbClr val="F26B43"/>
          </p15:clr>
        </p15:guide>
        <p15:guide id="21" pos="1152" userDrawn="1">
          <p15:clr>
            <a:srgbClr val="F26B43"/>
          </p15:clr>
        </p15:guide>
        <p15:guide id="22" pos="1100" userDrawn="1">
          <p15:clr>
            <a:srgbClr val="F26B43"/>
          </p15:clr>
        </p15:guide>
        <p15:guide id="23" pos="704" userDrawn="1">
          <p15:clr>
            <a:srgbClr val="F26B43"/>
          </p15:clr>
        </p15:guide>
        <p15:guide id="24" pos="650" userDrawn="1">
          <p15:clr>
            <a:srgbClr val="F26B43"/>
          </p15:clr>
        </p15:guide>
        <p15:guide id="25" pos="254" userDrawn="1">
          <p15:clr>
            <a:srgbClr val="F26B43"/>
          </p15:clr>
        </p15:guide>
        <p15:guide id="26" orient="horz" pos="4200" userDrawn="1">
          <p15:clr>
            <a:srgbClr val="F26B43"/>
          </p15:clr>
        </p15:guide>
        <p15:guide id="27" orient="horz" pos="3840" userDrawn="1">
          <p15:clr>
            <a:srgbClr val="F26B43"/>
          </p15:clr>
        </p15:guide>
        <p15:guide id="28" orient="horz" pos="1026" userDrawn="1">
          <p15:clr>
            <a:srgbClr val="F26B43"/>
          </p15:clr>
        </p15:guide>
        <p15:guide id="29" orient="horz" pos="25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000" y="404814"/>
            <a:ext cx="8457647" cy="10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000" y="1628775"/>
            <a:ext cx="8457647" cy="4467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70" y="6467475"/>
            <a:ext cx="1241630" cy="2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  <p:sldLayoutId id="2147484000" r:id="rId19"/>
    <p:sldLayoutId id="2147484001" r:id="rId20"/>
    <p:sldLayoutId id="2147484002" r:id="rId21"/>
    <p:sldLayoutId id="2147484003" r:id="rId22"/>
    <p:sldLayoutId id="2147484004" r:id="rId23"/>
  </p:sldLayoutIdLst>
  <p:hf sldNum="0"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9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44000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87338" indent="-144463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19100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61975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97" userDrawn="1">
          <p15:clr>
            <a:srgbClr val="F26B43"/>
          </p15:clr>
        </p15:guide>
        <p15:guide id="3" pos="2947" userDrawn="1">
          <p15:clr>
            <a:srgbClr val="F26B43"/>
          </p15:clr>
        </p15:guide>
        <p15:guide id="4" pos="3340" userDrawn="1">
          <p15:clr>
            <a:srgbClr val="F26B43"/>
          </p15:clr>
        </p15:guide>
        <p15:guide id="5" pos="3389" userDrawn="1">
          <p15:clr>
            <a:srgbClr val="F26B43"/>
          </p15:clr>
        </p15:guide>
        <p15:guide id="6" pos="3794" userDrawn="1">
          <p15:clr>
            <a:srgbClr val="F26B43"/>
          </p15:clr>
        </p15:guide>
        <p15:guide id="7" pos="3841" userDrawn="1">
          <p15:clr>
            <a:srgbClr val="F26B43"/>
          </p15:clr>
        </p15:guide>
        <p15:guide id="8" pos="4239" userDrawn="1">
          <p15:clr>
            <a:srgbClr val="F26B43"/>
          </p15:clr>
        </p15:guide>
        <p15:guide id="9" pos="4289" userDrawn="1">
          <p15:clr>
            <a:srgbClr val="F26B43"/>
          </p15:clr>
        </p15:guide>
        <p15:guide id="10" pos="4689" userDrawn="1">
          <p15:clr>
            <a:srgbClr val="F26B43"/>
          </p15:clr>
        </p15:guide>
        <p15:guide id="11" pos="4736" userDrawn="1">
          <p15:clr>
            <a:srgbClr val="F26B43"/>
          </p15:clr>
        </p15:guide>
        <p15:guide id="12" pos="5137" userDrawn="1">
          <p15:clr>
            <a:srgbClr val="F26B43"/>
          </p15:clr>
        </p15:guide>
        <p15:guide id="13" pos="5186" userDrawn="1">
          <p15:clr>
            <a:srgbClr val="F26B43"/>
          </p15:clr>
        </p15:guide>
        <p15:guide id="14" pos="5585" userDrawn="1">
          <p15:clr>
            <a:srgbClr val="F26B43"/>
          </p15:clr>
        </p15:guide>
        <p15:guide id="15" pos="2493" userDrawn="1">
          <p15:clr>
            <a:srgbClr val="F26B43"/>
          </p15:clr>
        </p15:guide>
        <p15:guide id="16" pos="2444" userDrawn="1">
          <p15:clr>
            <a:srgbClr val="F26B43"/>
          </p15:clr>
        </p15:guide>
        <p15:guide id="17" pos="2050" userDrawn="1">
          <p15:clr>
            <a:srgbClr val="F26B43"/>
          </p15:clr>
        </p15:guide>
        <p15:guide id="18" pos="2000" userDrawn="1">
          <p15:clr>
            <a:srgbClr val="F26B43"/>
          </p15:clr>
        </p15:guide>
        <p15:guide id="19" pos="1600" userDrawn="1">
          <p15:clr>
            <a:srgbClr val="F26B43"/>
          </p15:clr>
        </p15:guide>
        <p15:guide id="20" pos="1553" userDrawn="1">
          <p15:clr>
            <a:srgbClr val="F26B43"/>
          </p15:clr>
        </p15:guide>
        <p15:guide id="21" pos="1152" userDrawn="1">
          <p15:clr>
            <a:srgbClr val="F26B43"/>
          </p15:clr>
        </p15:guide>
        <p15:guide id="22" pos="1100" userDrawn="1">
          <p15:clr>
            <a:srgbClr val="F26B43"/>
          </p15:clr>
        </p15:guide>
        <p15:guide id="23" pos="704" userDrawn="1">
          <p15:clr>
            <a:srgbClr val="F26B43"/>
          </p15:clr>
        </p15:guide>
        <p15:guide id="24" pos="650" userDrawn="1">
          <p15:clr>
            <a:srgbClr val="F26B43"/>
          </p15:clr>
        </p15:guide>
        <p15:guide id="25" pos="254" userDrawn="1">
          <p15:clr>
            <a:srgbClr val="F26B43"/>
          </p15:clr>
        </p15:guide>
        <p15:guide id="26" orient="horz" pos="4200" userDrawn="1">
          <p15:clr>
            <a:srgbClr val="F26B43"/>
          </p15:clr>
        </p15:guide>
        <p15:guide id="27" orient="horz" pos="3840" userDrawn="1">
          <p15:clr>
            <a:srgbClr val="F26B43"/>
          </p15:clr>
        </p15:guide>
        <p15:guide id="28" orient="horz" pos="1026" userDrawn="1">
          <p15:clr>
            <a:srgbClr val="F26B43"/>
          </p15:clr>
        </p15:guide>
        <p15:guide id="29" orient="horz" pos="2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etrolink-plu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42999" y="1484784"/>
            <a:ext cx="5301209" cy="1791224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RFX– </a:t>
            </a:r>
            <a:r>
              <a:rPr lang="en-GB" dirty="0" err="1"/>
              <a:t>Guida</a:t>
            </a:r>
            <a:r>
              <a:rPr lang="en-GB" dirty="0"/>
              <a:t> </a:t>
            </a:r>
            <a:r>
              <a:rPr lang="en-GB" dirty="0" err="1"/>
              <a:t>Fornitore</a:t>
            </a:r>
            <a:endParaRPr lang="en-GB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32421" y="3573016"/>
            <a:ext cx="7011987" cy="2600325"/>
          </a:xfrm>
        </p:spPr>
        <p:txBody>
          <a:bodyPr/>
          <a:lstStyle/>
          <a:p>
            <a:endParaRPr lang="de-DE" sz="1600" dirty="0"/>
          </a:p>
          <a:p>
            <a:r>
              <a:rPr lang="en-US" altLang="de-DE" sz="1600" dirty="0"/>
              <a:t>Offer Solution Services:</a:t>
            </a:r>
          </a:p>
          <a:p>
            <a:r>
              <a:rPr lang="en-US" altLang="de-DE" sz="1600" dirty="0"/>
              <a:t>Email: esourcing@sourcingsupport.de </a:t>
            </a:r>
          </a:p>
          <a:p>
            <a:r>
              <a:rPr lang="en-US" altLang="de-DE" sz="1600" dirty="0"/>
              <a:t>Phone +49 211 969 4747</a:t>
            </a:r>
          </a:p>
          <a:p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solidFill>
                  <a:srgbClr val="003B7E"/>
                </a:solidFill>
              </a:rPr>
              <a:t>© METRO AG.   Offer Sounding Board. For internal use only.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0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2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2612" y="769295"/>
            <a:ext cx="8391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Se il progetto RFP non si vede sulla dashboard, accedere premendo il tasto Menu in alto a sinistra (1), RFX (2), Lista RFX (3) e Apri (4). </a:t>
            </a:r>
            <a:r>
              <a:rPr lang="ro-RO" sz="1400" dirty="0"/>
              <a:t> 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Il progetto è visibile solo se è stato pubblicato dal Buyer.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Se è certo che il progetto al quale è stato invitato è stato pubblicato, ma non lo vede in questa schermata, contatti il Buyer oppure il team di Offer Solution Services</a:t>
            </a:r>
            <a:r>
              <a:rPr lang="ro-RO" sz="14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b="0" i="0" dirty="0">
              <a:effectLst/>
            </a:endParaRPr>
          </a:p>
        </p:txBody>
      </p:sp>
      <p:sp>
        <p:nvSpPr>
          <p:cNvPr id="18" name="Textfeld 17"/>
          <p:cNvSpPr txBox="1">
            <a:spLocks noGrp="1"/>
          </p:cNvSpPr>
          <p:nvPr>
            <p:ph type="title"/>
          </p:nvPr>
        </p:nvSpPr>
        <p:spPr>
          <a:xfrm>
            <a:off x="398540" y="264891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Come accedere al progetto</a:t>
            </a:r>
          </a:p>
        </p:txBody>
      </p:sp>
      <p:pic>
        <p:nvPicPr>
          <p:cNvPr id="10" name="Picture 9" descr="Einkäu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A5B4D6-6BB6-4D59-8F4F-5D87DFB44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23" y="2149780"/>
            <a:ext cx="3018767" cy="3938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F1276-C69B-4186-8347-40676348E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3983669"/>
            <a:ext cx="7233801" cy="208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5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7"/>
          <p:cNvSpPr txBox="1">
            <a:spLocks noGrp="1"/>
          </p:cNvSpPr>
          <p:nvPr>
            <p:ph type="title"/>
          </p:nvPr>
        </p:nvSpPr>
        <p:spPr>
          <a:xfrm>
            <a:off x="405000" y="404814"/>
            <a:ext cx="8487480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de-DE" cap="none" dirty="0" err="1">
                <a:latin typeface="Arial" panose="020B0604020202020204" pitchFamily="34" charset="0"/>
                <a:cs typeface="Arial" panose="020B0604020202020204" pitchFamily="34" charset="0"/>
              </a:rPr>
              <a:t>accettare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 le Condizioni Generali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83671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poter partecipare alla RFP bisogna </a:t>
            </a:r>
            <a:r>
              <a:rPr lang="it-IT" b="1" dirty="0"/>
              <a:t>accettare</a:t>
            </a:r>
            <a:r>
              <a:rPr lang="it-IT" dirty="0"/>
              <a:t> i documenti che sono stati impostati dal Buyer come «condizioni generali».</a:t>
            </a:r>
            <a:r>
              <a:rPr lang="ro-RO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Premere sul documento (1) per scaricarlo e leggerlo. Spuntare la casella davanti al documento (2), spuntare la casella che conferma di aver letto le condizioni di partecipazione (3) e premere il tasto Accetta (4)</a:t>
            </a:r>
            <a:r>
              <a:rPr lang="ro-RO" dirty="0"/>
              <a:t>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</a:rPr>
              <a:t>Attenzione</a:t>
            </a:r>
            <a:r>
              <a:rPr lang="en-US" b="1" i="0" dirty="0">
                <a:effectLst/>
              </a:rPr>
              <a:t>!!!</a:t>
            </a:r>
            <a:r>
              <a:rPr lang="en-US" b="0" i="0" dirty="0">
                <a:effectLst/>
              </a:rPr>
              <a:t> </a:t>
            </a:r>
            <a:r>
              <a:rPr lang="it-IT" dirty="0"/>
              <a:t>Se sono presenti più documenti, bisogna scaricarli tutti e spuntare le caselle davanti ad ognuno di loro. Questi documenti si accettano solo la prima volta che si accede al progetto. </a:t>
            </a:r>
          </a:p>
        </p:txBody>
      </p:sp>
      <p:pic>
        <p:nvPicPr>
          <p:cNvPr id="7" name="Picture 6" descr="Einkäu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50368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2317" y="50131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185" y="42117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710" y="43964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6D27DB-6545-4371-ADB7-5BFC0FD65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185" y="3464157"/>
            <a:ext cx="8461375" cy="2281718"/>
          </a:xfrm>
        </p:spPr>
      </p:pic>
    </p:spTree>
    <p:extLst>
      <p:ext uri="{BB962C8B-B14F-4D97-AF65-F5344CB8AC3E}">
        <p14:creationId xmlns:p14="http://schemas.microsoft.com/office/powerpoint/2010/main" val="373995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7"/>
          <p:cNvSpPr txBox="1">
            <a:spLocks noGrp="1"/>
          </p:cNvSpPr>
          <p:nvPr>
            <p:ph type="title"/>
          </p:nvPr>
        </p:nvSpPr>
        <p:spPr>
          <a:xfrm>
            <a:off x="405001" y="404814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Le Informazioni del progetto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813690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i documenti sono stati accettati correttamente avrà accesso completo alla RFP e quindi ai seguenti Tab: </a:t>
            </a:r>
            <a:r>
              <a:rPr lang="ro-RO" dirty="0"/>
              <a:t> 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sz="1100" b="0" i="0" dirty="0" err="1">
                <a:effectLst/>
              </a:rPr>
              <a:t>Dettagli</a:t>
            </a:r>
            <a:r>
              <a:rPr lang="en-US" sz="1100" b="0" i="0" dirty="0">
                <a:effectLst/>
              </a:rPr>
              <a:t> del </a:t>
            </a:r>
            <a:r>
              <a:rPr lang="en-US" sz="1100" b="0" i="0" dirty="0" err="1">
                <a:effectLst/>
              </a:rPr>
              <a:t>progetto</a:t>
            </a:r>
            <a:endParaRPr lang="en-US" sz="1100" b="0" i="0" dirty="0">
              <a:effectLst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100" dirty="0" err="1"/>
              <a:t>Valute</a:t>
            </a:r>
            <a:r>
              <a:rPr lang="en-US" sz="1100" dirty="0"/>
              <a:t> del </a:t>
            </a:r>
            <a:r>
              <a:rPr lang="en-US" sz="1100" dirty="0" err="1"/>
              <a:t>progetto</a:t>
            </a:r>
            <a:endParaRPr lang="en-US" sz="1100" dirty="0"/>
          </a:p>
          <a:p>
            <a:pPr marL="800100" lvl="1" indent="-342900">
              <a:buFont typeface="+mj-lt"/>
              <a:buAutoNum type="arabicPeriod"/>
            </a:pPr>
            <a:r>
              <a:rPr lang="en-US" sz="1100" dirty="0"/>
              <a:t>Il </a:t>
            </a:r>
            <a:r>
              <a:rPr lang="en-US" sz="1100" dirty="0" err="1"/>
              <a:t>mio</a:t>
            </a:r>
            <a:r>
              <a:rPr lang="en-US" sz="1100" dirty="0"/>
              <a:t> team (</a:t>
            </a:r>
            <a:r>
              <a:rPr lang="en-US" sz="1100" dirty="0" err="1"/>
              <a:t>altri</a:t>
            </a:r>
            <a:r>
              <a:rPr lang="en-US" sz="1100" dirty="0"/>
              <a:t> </a:t>
            </a:r>
            <a:r>
              <a:rPr lang="en-US" sz="1100" dirty="0" err="1"/>
              <a:t>colleghi</a:t>
            </a:r>
            <a:r>
              <a:rPr lang="en-US" sz="1100" dirty="0"/>
              <a:t> </a:t>
            </a:r>
            <a:r>
              <a:rPr lang="en-US" sz="1100" dirty="0" err="1"/>
              <a:t>della</a:t>
            </a:r>
            <a:r>
              <a:rPr lang="en-US" sz="1100" dirty="0"/>
              <a:t> </a:t>
            </a:r>
            <a:r>
              <a:rPr lang="en-US" sz="1100" dirty="0" err="1"/>
              <a:t>Sua</a:t>
            </a:r>
            <a:r>
              <a:rPr lang="en-US" sz="1100" dirty="0"/>
              <a:t> </a:t>
            </a:r>
            <a:r>
              <a:rPr lang="en-US" sz="1100" dirty="0" err="1"/>
              <a:t>compagnia</a:t>
            </a:r>
            <a:r>
              <a:rPr lang="en-US" sz="1100" dirty="0"/>
              <a:t> </a:t>
            </a:r>
            <a:r>
              <a:rPr lang="en-US" sz="1100" dirty="0" err="1"/>
              <a:t>invitati</a:t>
            </a:r>
            <a:r>
              <a:rPr lang="en-US" sz="1100" dirty="0"/>
              <a:t>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100" b="0" i="0" dirty="0" err="1">
                <a:effectLst/>
              </a:rPr>
              <a:t>Documeti</a:t>
            </a:r>
            <a:r>
              <a:rPr lang="en-US" sz="1100" b="0" i="0" dirty="0">
                <a:effectLst/>
              </a:rPr>
              <a:t> ( </a:t>
            </a:r>
            <a:r>
              <a:rPr lang="en-US" sz="1100" b="0" i="0" dirty="0" err="1">
                <a:effectLst/>
              </a:rPr>
              <a:t>altri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documenti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che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riguardano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l’asta</a:t>
            </a:r>
            <a:r>
              <a:rPr lang="en-US" sz="1100" b="0" i="0" dirty="0">
                <a:effectLst/>
              </a:rPr>
              <a:t> e </a:t>
            </a:r>
            <a:r>
              <a:rPr lang="en-US" sz="1100" b="0" i="0" dirty="0" err="1">
                <a:effectLst/>
              </a:rPr>
              <a:t>gli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articoli</a:t>
            </a:r>
            <a:r>
              <a:rPr lang="en-US" sz="1100" dirty="0"/>
              <a:t>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100" b="0" i="0" dirty="0" err="1">
                <a:effectLst/>
              </a:rPr>
              <a:t>Elementi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della</a:t>
            </a:r>
            <a:r>
              <a:rPr lang="en-US" sz="1100" b="0" i="0" dirty="0">
                <a:effectLst/>
              </a:rPr>
              <a:t> RFX </a:t>
            </a:r>
            <a:endParaRPr lang="ro-RO" sz="1100" b="0" i="0" dirty="0">
              <a:effectLst/>
            </a:endParaRPr>
          </a:p>
        </p:txBody>
      </p:sp>
      <p:pic>
        <p:nvPicPr>
          <p:cNvPr id="7" name="Picture 6" descr="Einkäu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FA3D5A-99C0-4610-B3B0-46201894E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419791"/>
            <a:ext cx="5315284" cy="400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9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7"/>
          <p:cNvSpPr txBox="1">
            <a:spLocks noGrp="1"/>
          </p:cNvSpPr>
          <p:nvPr>
            <p:ph type="title"/>
          </p:nvPr>
        </p:nvSpPr>
        <p:spPr>
          <a:xfrm>
            <a:off x="405001" y="404814"/>
            <a:ext cx="8343464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Come inserire i valori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83671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aggiungere le sue offerte di prezzo bisogna cliccare su «Elementi della RFX»(1) e «Inserisci Valori» (2)</a:t>
            </a:r>
            <a:r>
              <a:rPr lang="ro-RO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Attenzione</a:t>
            </a:r>
            <a:r>
              <a:rPr lang="en-US" b="1" dirty="0"/>
              <a:t>!!! </a:t>
            </a:r>
            <a:r>
              <a:rPr lang="it-IT" dirty="0"/>
              <a:t>Per avere la possibilità di inserire i valori lo «stato del progetto» deve essere Online oppure Esteso. Se è in una modalità diversa da quella indicata, controllare la data di scadenza. </a:t>
            </a:r>
            <a:r>
              <a:rPr lang="ro-RO" dirty="0"/>
              <a:t> </a:t>
            </a:r>
          </a:p>
        </p:txBody>
      </p:sp>
      <p:pic>
        <p:nvPicPr>
          <p:cNvPr id="9" name="Picture 8" descr="Einkäu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48780" y="31723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624" y="40050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63E8D7-9C59-4ACC-856C-055255BC2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188" y="2852936"/>
            <a:ext cx="8720389" cy="2424338"/>
          </a:xfrm>
        </p:spPr>
      </p:pic>
    </p:spTree>
    <p:extLst>
      <p:ext uri="{BB962C8B-B14F-4D97-AF65-F5344CB8AC3E}">
        <p14:creationId xmlns:p14="http://schemas.microsoft.com/office/powerpoint/2010/main" val="88841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4726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 offerto di prezzo devono essere inserite </a:t>
            </a:r>
            <a:r>
              <a:rPr lang="it-IT"/>
              <a:t>nella colonna </a:t>
            </a:r>
            <a:r>
              <a:rPr lang="it-IT" dirty="0"/>
              <a:t>«Price Per Unit» (1), «Salvare come bozza» (2) e «Pubblica tutte le schede» (3) che consente di inviare l’offerta di prezzo al Buyer.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Fino a quando il progetto è on line, è possibile modificare i prezzi già pubblicati, rientrando in questa pagina, modificando e pubblicando nuovamente.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Attenzione!!! </a:t>
            </a:r>
            <a:r>
              <a:rPr lang="it-IT" dirty="0"/>
              <a:t>Per inserire un prezzo con decimale bisogna usare la virgola sulla tastiera e non il punto.</a:t>
            </a:r>
            <a:endParaRPr lang="ro-RO" dirty="0"/>
          </a:p>
          <a:p>
            <a:endParaRPr lang="en-US" dirty="0"/>
          </a:p>
        </p:txBody>
      </p:sp>
      <p:sp>
        <p:nvSpPr>
          <p:cNvPr id="7" name="Textfeld 17"/>
          <p:cNvSpPr txBox="1">
            <a:spLocks noGrp="1"/>
          </p:cNvSpPr>
          <p:nvPr>
            <p:ph type="title"/>
          </p:nvPr>
        </p:nvSpPr>
        <p:spPr>
          <a:xfrm>
            <a:off x="404813" y="404813"/>
            <a:ext cx="8343651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Come inserire i valori</a:t>
            </a:r>
          </a:p>
        </p:txBody>
      </p:sp>
      <p:pic>
        <p:nvPicPr>
          <p:cNvPr id="8" name="Picture 7" descr="Einkäu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3F9E51-7CEC-4814-AB1A-2133C2BDD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80" y="3284984"/>
            <a:ext cx="826235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0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75803" y="1772816"/>
            <a:ext cx="474426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de-DE" sz="1800" dirty="0"/>
              <a:t>per supporto nell’utilizzo della piattaforma eSourcing, contattare </a:t>
            </a:r>
            <a:r>
              <a:rPr lang="en-US" altLang="de-DE" sz="1800" dirty="0"/>
              <a:t>Offer Solution Services Team</a:t>
            </a:r>
          </a:p>
          <a:p>
            <a:pPr marL="0" indent="0">
              <a:buNone/>
            </a:pPr>
            <a:endParaRPr lang="it-IT" altLang="de-DE" sz="1800" dirty="0"/>
          </a:p>
          <a:p>
            <a:pPr>
              <a:buNone/>
            </a:pPr>
            <a:r>
              <a:rPr lang="en-US" altLang="de-DE" sz="1800" dirty="0"/>
              <a:t>Email: esourcing@sourcingsupport.de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de-DE" sz="1800" dirty="0" err="1"/>
              <a:t>Telefono</a:t>
            </a:r>
            <a:r>
              <a:rPr lang="en-US" altLang="de-DE" sz="1800" dirty="0"/>
              <a:t>: +49 211 969 4747 (Inglese)</a:t>
            </a:r>
          </a:p>
          <a:p>
            <a:pPr marL="0" indent="0">
              <a:buFont typeface="Wingdings" pitchFamily="2" charset="2"/>
              <a:buNone/>
            </a:pPr>
            <a:endParaRPr lang="en-US" altLang="de-DE" sz="1800" dirty="0"/>
          </a:p>
          <a:p>
            <a:pPr marL="0" indent="0">
              <a:buFont typeface="Wingdings" pitchFamily="2" charset="2"/>
              <a:buNone/>
            </a:pPr>
            <a:r>
              <a:rPr lang="en-US" altLang="de-DE" sz="1800" dirty="0" err="1"/>
              <a:t>Lunedi</a:t>
            </a:r>
            <a:r>
              <a:rPr lang="en-US" altLang="de-DE" sz="1800" dirty="0"/>
              <a:t>. – </a:t>
            </a:r>
            <a:r>
              <a:rPr lang="en-US" altLang="de-DE" sz="1800" dirty="0" err="1"/>
              <a:t>Giovedi</a:t>
            </a:r>
            <a:r>
              <a:rPr lang="en-US" altLang="de-DE" sz="1800" dirty="0"/>
              <a:t>	08:00 to 18:00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de-DE" sz="1800" dirty="0" err="1"/>
              <a:t>Venerdi</a:t>
            </a:r>
            <a:r>
              <a:rPr lang="en-US" altLang="de-DE" sz="1800" dirty="0"/>
              <a:t>:		08:00 to 16:00</a:t>
            </a:r>
          </a:p>
        </p:txBody>
      </p:sp>
      <p:sp>
        <p:nvSpPr>
          <p:cNvPr id="5" name="Textfeld 17"/>
          <p:cNvSpPr txBox="1">
            <a:spLocks noGrp="1"/>
          </p:cNvSpPr>
          <p:nvPr>
            <p:ph type="title"/>
          </p:nvPr>
        </p:nvSpPr>
        <p:spPr>
          <a:xfrm>
            <a:off x="405001" y="404814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Contattaci</a:t>
            </a:r>
          </a:p>
        </p:txBody>
      </p:sp>
      <p:pic>
        <p:nvPicPr>
          <p:cNvPr id="4" name="Picture 3" descr="Einkäu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950"/>
          <a:stretch/>
        </p:blipFill>
        <p:spPr>
          <a:xfrm>
            <a:off x="4788024" y="2553989"/>
            <a:ext cx="4109885" cy="33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8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1996"/>
            <a:ext cx="8964487" cy="5619332"/>
          </a:xfrm>
        </p:spPr>
        <p:txBody>
          <a:bodyPr/>
          <a:lstStyle/>
          <a:p>
            <a:endParaRPr lang="en-US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de-DE" dirty="0"/>
              <a:t>	</a:t>
            </a:r>
            <a:r>
              <a:rPr lang="it-IT" altLang="de-DE" dirty="0">
                <a:latin typeface="Arial" panose="020B0604020202020204" pitchFamily="34" charset="0"/>
                <a:cs typeface="Arial" panose="020B0604020202020204" pitchFamily="34" charset="0"/>
              </a:rPr>
              <a:t>Sei stato invitato a partecipare a una gara Metro
	Per inviare i tuoi prezzi, utilizzerai il software di eSourcing
	L'applicazione eSourcing è accessibile tramite il portale </a:t>
            </a:r>
            <a:r>
              <a:rPr lang="it-I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Metro Link Plus</a:t>
            </a:r>
            <a:r>
              <a:rPr lang="it-IT" altLang="de-DE" dirty="0">
                <a:latin typeface="Arial" panose="020B0604020202020204" pitchFamily="34" charset="0"/>
                <a:cs typeface="Arial" panose="020B0604020202020204" pitchFamily="34" charset="0"/>
              </a:rPr>
              <a:t>
	Per qualsiasi domanda tecnica </a:t>
            </a:r>
            <a:r>
              <a:rPr lang="it-IT" altLang="de-DE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che riguarda la </a:t>
            </a:r>
            <a:r>
              <a:rPr lang="it-IT" altLang="de-DE" dirty="0">
                <a:latin typeface="Arial" panose="020B0604020202020204" pitchFamily="34" charset="0"/>
                <a:cs typeface="Arial" panose="020B0604020202020204" pitchFamily="34" charset="0"/>
              </a:rPr>
              <a:t>piattaforma si prega di contattare </a:t>
            </a:r>
            <a:r>
              <a:rPr lang="it-I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it-IT" altLang="de-DE" dirty="0">
                <a:latin typeface="Arial" panose="020B0604020202020204" pitchFamily="34" charset="0"/>
                <a:cs typeface="Arial" panose="020B0604020202020204" pitchFamily="34" charset="0"/>
              </a:rPr>
              <a:t> Consulting   	</a:t>
            </a:r>
            <a:r>
              <a:rPr lang="it-I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Offer</a:t>
            </a:r>
            <a:r>
              <a:rPr lang="it-IT" altLang="de-DE" dirty="0">
                <a:latin typeface="Arial" panose="020B0604020202020204" pitchFamily="34" charset="0"/>
                <a:cs typeface="Arial" panose="020B0604020202020204" pitchFamily="34" charset="0"/>
              </a:rPr>
              <a:t> Solutions
                   E-mail: esourcing@sourcingsupport.de 
                   Telefono: +49 211 969 4747
</a:t>
            </a:r>
            <a:endParaRPr lang="en-US" altLang="de-DE" dirty="0"/>
          </a:p>
          <a:p>
            <a:endParaRPr lang="de-DE" dirty="0"/>
          </a:p>
        </p:txBody>
      </p:sp>
      <p:sp>
        <p:nvSpPr>
          <p:cNvPr id="9" name="Textfeld 17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Introduzione</a:t>
            </a:r>
          </a:p>
        </p:txBody>
      </p:sp>
      <p:pic>
        <p:nvPicPr>
          <p:cNvPr id="10" name="Picture 9" descr="Einkäu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0" y="63411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B411BC-79BD-4FFF-9966-44924285A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62" y="3406632"/>
            <a:ext cx="7793276" cy="293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7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17"/>
          <p:cNvSpPr txBox="1">
            <a:spLocks/>
          </p:cNvSpPr>
          <p:nvPr/>
        </p:nvSpPr>
        <p:spPr>
          <a:xfrm>
            <a:off x="323528" y="260648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eSourcing Login via Metro Link Plus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764704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FFFFFF"/>
                </a:highlight>
              </a:rPr>
              <a:t>Sei  la stato invitato a </a:t>
            </a:r>
            <a:r>
              <a:rPr lang="it-IT" dirty="0"/>
              <a:t>partecipare a una gara da MCC Italy si prega di accedere a eSourcing tramite </a:t>
            </a:r>
            <a:r>
              <a:rPr lang="it-IT" b="1" dirty="0"/>
              <a:t>Metro Link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de-DE" sz="1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https://it.metrolink-plus.com/</a:t>
            </a:r>
            <a:endParaRPr lang="it-IT" alt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Nel caso in cui non ai ancora un account in Metro link plus, riceverai un’email di invito per registrarti.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Una volta effettuata la registrazione, e approvata da Metro, avrai </a:t>
            </a:r>
            <a:r>
              <a:rPr lang="it-IT" dirty="0">
                <a:highlight>
                  <a:srgbClr val="FFFFFF"/>
                </a:highlight>
              </a:rPr>
              <a:t>la</a:t>
            </a:r>
            <a:r>
              <a:rPr lang="it-IT" dirty="0"/>
              <a:t> possibilità di accedere.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 Metro Link Plus, la tua azienda avrà la possibilità di avere accesso a più applicazioni contemporaneamente.</a:t>
            </a:r>
          </a:p>
        </p:txBody>
      </p:sp>
      <p:pic>
        <p:nvPicPr>
          <p:cNvPr id="23" name="Picture 22" descr="Einkäu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0" y="63411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255C8-F21A-4129-BD77-5DC632E96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32" y="3529950"/>
            <a:ext cx="7849111" cy="264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1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95288" y="692696"/>
            <a:ext cx="8209160" cy="259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Il Login richiederà prima una password, e nel secondo passaggio un'autenticazione a due passaggi 
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Login/Username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 il tuo indirizzo email 
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Password: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 tua password personalizzata </a:t>
            </a:r>
            <a:r>
              <a:rPr lang="it-IT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che è stata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impostata durante la registrazione 
Se accedi per la prima volta, dovrai impostare la verifica in 2 passaggi. 
Se hai dimenticato la password, utilizza la funzionalità Password dimenticata per richiederne una nuova.</a:t>
            </a:r>
            <a:endParaRPr lang="ro-RO" sz="1800" dirty="0"/>
          </a:p>
        </p:txBody>
      </p:sp>
      <p:sp>
        <p:nvSpPr>
          <p:cNvPr id="12" name="Textfeld 17"/>
          <p:cNvSpPr txBox="1">
            <a:spLocks noGrp="1"/>
          </p:cNvSpPr>
          <p:nvPr>
            <p:ph type="title"/>
          </p:nvPr>
        </p:nvSpPr>
        <p:spPr>
          <a:xfrm>
            <a:off x="395288" y="260350"/>
            <a:ext cx="8209160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eSourcing Login via Metro Link Plus</a:t>
            </a:r>
          </a:p>
        </p:txBody>
      </p:sp>
      <p:pic>
        <p:nvPicPr>
          <p:cNvPr id="15" name="Picture 14" descr="Einkäu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0" y="63411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41AE0-55CC-4CAA-99B1-5A0C33AC7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16" y="3140968"/>
            <a:ext cx="7884368" cy="31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7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7"/>
          <p:cNvSpPr txBox="1">
            <a:spLocks noGrp="1"/>
          </p:cNvSpPr>
          <p:nvPr>
            <p:ph type="title"/>
          </p:nvPr>
        </p:nvSpPr>
        <p:spPr>
          <a:xfrm>
            <a:off x="375455" y="292947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eSourcing Login via Metro Link Plus</a:t>
            </a:r>
          </a:p>
        </p:txBody>
      </p:sp>
      <p:pic>
        <p:nvPicPr>
          <p:cNvPr id="16" name="Picture 15" descr="Einkäu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62452" y="40222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2378" y="43651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9946" y="48157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2273" y="83671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motivi di sicurezza la verifica in 2 passaggi e obbligatoria. Se e stata impostata riceverai un codice ( via SMS oppure Authentication App) per accedere.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82796-A265-40F1-A4BE-1F2FDB9B8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35" y="2375019"/>
            <a:ext cx="8298312" cy="32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0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B632F-FABB-47F5-9FA5-856FA0C0B0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739A3-CDA0-439E-A09A-815A366BC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solidFill>
                  <a:srgbClr val="003B7E"/>
                </a:solidFill>
              </a:rPr>
              <a:t>© METRO AG.   Offer Sounding Board. For internal use only.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9" name="Textfeld 17">
            <a:extLst>
              <a:ext uri="{FF2B5EF4-FFF2-40B4-BE49-F238E27FC236}">
                <a16:creationId xmlns:a16="http://schemas.microsoft.com/office/drawing/2014/main" id="{B41E240B-94F7-41AC-8C92-406590AC1C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5455" y="292947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eSourcing Login via Metro Link Plus</a:t>
            </a:r>
          </a:p>
        </p:txBody>
      </p:sp>
      <p:pic>
        <p:nvPicPr>
          <p:cNvPr id="10" name="Picture 9" descr="Einkäufer">
            <a:extLst>
              <a:ext uri="{FF2B5EF4-FFF2-40B4-BE49-F238E27FC236}">
                <a16:creationId xmlns:a16="http://schemas.microsoft.com/office/drawing/2014/main" id="{2A112FBF-699C-43E5-BB8F-3E9F1C1C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3E3E97-3D36-4327-A39A-423573C03ED7}"/>
              </a:ext>
            </a:extLst>
          </p:cNvPr>
          <p:cNvSpPr txBox="1"/>
          <p:nvPr/>
        </p:nvSpPr>
        <p:spPr>
          <a:xfrm>
            <a:off x="251520" y="873669"/>
            <a:ext cx="856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Segoe UI Web (West European)"/>
              </a:rPr>
              <a:t>	Una </a:t>
            </a:r>
            <a:r>
              <a:rPr lang="it-IT" dirty="0">
                <a:effectLst/>
                <a:highlight>
                  <a:srgbClr val="FFFFFF"/>
                </a:highlight>
                <a:latin typeface="Segoe UI Web (West European)"/>
              </a:rPr>
              <a:t>volta fatto </a:t>
            </a:r>
            <a:r>
              <a:rPr lang="it-IT" dirty="0">
                <a:highlight>
                  <a:srgbClr val="FFFFFF"/>
                </a:highlight>
                <a:latin typeface="Segoe UI Web (West European)"/>
              </a:rPr>
              <a:t>l’</a:t>
            </a:r>
            <a:r>
              <a:rPr lang="it-IT" dirty="0">
                <a:effectLst/>
                <a:highlight>
                  <a:srgbClr val="FFFFFF"/>
                </a:highlight>
                <a:latin typeface="Segoe UI Web (West European)"/>
              </a:rPr>
              <a:t>accesso a </a:t>
            </a:r>
            <a:r>
              <a:rPr lang="it-IT" dirty="0">
                <a:effectLst/>
                <a:latin typeface="Segoe UI Web (West European)"/>
              </a:rPr>
              <a:t>Metro Link Plus, fai clic sull'icona eSourcing 	per accedere alla piattaforma di gara online </a:t>
            </a:r>
            <a:endParaRPr lang="it-I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BB4D2D-ED79-4ABA-8C41-A2011B6A9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28" y="1768323"/>
            <a:ext cx="8172400" cy="44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7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1368152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600" dirty="0"/>
              <a:t>Solo per il primo accesso ha la possibilità di scegliere il «contenuto» che compare in automatico. Si consiglia di Spuntare «+++Dynamic Cards» (1) premere «Applica» (2) per vedere il progetto al quale è stato invitato sulla prima pagina e poter accedere più facilmente. </a:t>
            </a:r>
            <a:r>
              <a:rPr lang="ro-RO" sz="1600" dirty="0"/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600" dirty="0"/>
              <a:t>È possibile modificare le card impostate premendo il tasto «Gestisci card»(3) </a:t>
            </a:r>
            <a:r>
              <a:rPr lang="ro-RO" sz="1600" dirty="0"/>
              <a:t> </a:t>
            </a:r>
            <a:endParaRPr lang="ro-RO" sz="1600" b="0" i="0" dirty="0">
              <a:effectLst/>
            </a:endParaRPr>
          </a:p>
        </p:txBody>
      </p:sp>
      <p:sp>
        <p:nvSpPr>
          <p:cNvPr id="6" name="Textfeld 17"/>
          <p:cNvSpPr txBox="1">
            <a:spLocks noGrp="1"/>
          </p:cNvSpPr>
          <p:nvPr>
            <p:ph type="title"/>
          </p:nvPr>
        </p:nvSpPr>
        <p:spPr>
          <a:xfrm>
            <a:off x="375455" y="292947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Il primo accesso alla piattaforma</a:t>
            </a:r>
          </a:p>
        </p:txBody>
      </p:sp>
      <p:pic>
        <p:nvPicPr>
          <p:cNvPr id="10" name="Picture 9" descr="Einkäu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ED182A-B895-4740-9890-05B0374F6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3" y="2420888"/>
            <a:ext cx="8676456" cy="35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E5D2AB-D799-4A88-A05A-3BB9CAC54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852936"/>
            <a:ext cx="7243670" cy="2695691"/>
          </a:xfrm>
          <a:prstGeom prst="rect">
            <a:avLst/>
          </a:prstGeom>
        </p:spPr>
      </p:pic>
      <p:sp>
        <p:nvSpPr>
          <p:cNvPr id="16" name="Textfeld 17"/>
          <p:cNvSpPr txBox="1">
            <a:spLocks noGrp="1"/>
          </p:cNvSpPr>
          <p:nvPr>
            <p:ph type="title"/>
          </p:nvPr>
        </p:nvSpPr>
        <p:spPr>
          <a:xfrm>
            <a:off x="375455" y="292947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Come ipostare le informazioni personali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544" y="764704"/>
            <a:ext cx="8280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Andando con il cursore in alto a destra sul nome(1), si apre una tendina, cliccando su «Il mio account» (2) è possibile personalizzare le impostazioni dell’account. </a:t>
            </a:r>
          </a:p>
          <a:p>
            <a:r>
              <a:rPr lang="it-IT" dirty="0"/>
              <a:t>Per ricevere le mail automatiche in Italiano, impostare «italiano» (3,4). </a:t>
            </a:r>
          </a:p>
          <a:p>
            <a:r>
              <a:rPr lang="it-IT" dirty="0"/>
              <a:t>Si consiglia di verificare anche il </a:t>
            </a:r>
            <a:r>
              <a:rPr lang="it-IT" b="1" dirty="0"/>
              <a:t>Fuso orario </a:t>
            </a:r>
            <a:r>
              <a:rPr lang="it-IT" dirty="0"/>
              <a:t>(5) per essere certi che le informazioni ricevute sull’orario di inizio sono corrette. Cliccare </a:t>
            </a:r>
            <a:r>
              <a:rPr lang="it-IT" b="1" dirty="0"/>
              <a:t>Salva</a:t>
            </a:r>
            <a:r>
              <a:rPr lang="it-IT" dirty="0"/>
              <a:t> (6)</a:t>
            </a:r>
            <a:endParaRPr lang="en-US" dirty="0"/>
          </a:p>
        </p:txBody>
      </p:sp>
      <p:pic>
        <p:nvPicPr>
          <p:cNvPr id="27" name="Picture 26" descr="Einkäu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D9E852-39BF-4826-8E25-252C8AFE3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773838"/>
            <a:ext cx="2267266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2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971600" y="1484784"/>
            <a:ext cx="7073900" cy="4324126"/>
          </a:xfrm>
        </p:spPr>
        <p:txBody>
          <a:bodyPr/>
          <a:lstStyle>
            <a:lvl1pPr marL="209550" indent="-209550" algn="l" defTabSz="871538" eaLnBrk="0" hangingPunct="0">
              <a:lnSpc>
                <a:spcPct val="12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9913" indent="-182563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12863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8300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5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27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99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71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</p:txBody>
      </p:sp>
      <p:sp>
        <p:nvSpPr>
          <p:cNvPr id="4" name="Rectangle 3"/>
          <p:cNvSpPr/>
          <p:nvPr/>
        </p:nvSpPr>
        <p:spPr>
          <a:xfrm>
            <a:off x="4427984" y="3933465"/>
            <a:ext cx="648072" cy="21602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/>
          </a:p>
        </p:txBody>
      </p:sp>
      <p:sp>
        <p:nvSpPr>
          <p:cNvPr id="14" name="Textfeld 17"/>
          <p:cNvSpPr txBox="1">
            <a:spLocks noGrp="1"/>
          </p:cNvSpPr>
          <p:nvPr>
            <p:ph type="title"/>
          </p:nvPr>
        </p:nvSpPr>
        <p:spPr>
          <a:xfrm>
            <a:off x="375455" y="292947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Come accedere al progetto</a:t>
            </a:r>
          </a:p>
        </p:txBody>
      </p:sp>
      <p:pic>
        <p:nvPicPr>
          <p:cNvPr id="15" name="Picture 14" descr="Einkäu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3400" y="836712"/>
            <a:ext cx="7945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le Dynamic Cards sono state impostate, la RFP pubblicata  alla quale è stato invitato, si vedrà sulla prima schermata in </a:t>
            </a:r>
            <a:r>
              <a:rPr lang="it-IT" dirty="0" err="1"/>
              <a:t>eSourcing</a:t>
            </a:r>
            <a:r>
              <a:rPr lang="it-IT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cliccare su </a:t>
            </a:r>
            <a:r>
              <a:rPr lang="it-IT" b="1" dirty="0"/>
              <a:t>Dati generali </a:t>
            </a:r>
            <a:r>
              <a:rPr lang="it-IT" dirty="0"/>
              <a:t>per accedere. </a:t>
            </a:r>
            <a:r>
              <a:rPr lang="ro-RO" dirty="0"/>
              <a:t> 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7D6FAF-1F4E-4BFA-A8AB-5828346D0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83" y="1987001"/>
            <a:ext cx="6988277" cy="42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14366"/>
      </p:ext>
    </p:extLst>
  </p:cSld>
  <p:clrMapOvr>
    <a:masterClrMapping/>
  </p:clrMapOvr>
</p:sld>
</file>

<file path=ppt/theme/theme1.xml><?xml version="1.0" encoding="utf-8"?>
<a:theme xmlns:a="http://schemas.openxmlformats.org/drawingml/2006/main" name="1_METRO_169_ 200117">
  <a:themeElements>
    <a:clrScheme name="Iapetus">
      <a:dk1>
        <a:srgbClr val="000000"/>
      </a:dk1>
      <a:lt1>
        <a:srgbClr val="FFFFFF"/>
      </a:lt1>
      <a:dk2>
        <a:srgbClr val="003B7E"/>
      </a:dk2>
      <a:lt2>
        <a:srgbClr val="FFFFFF"/>
      </a:lt2>
      <a:accent1>
        <a:srgbClr val="003B7E"/>
      </a:accent1>
      <a:accent2>
        <a:srgbClr val="F9AE00"/>
      </a:accent2>
      <a:accent3>
        <a:srgbClr val="1961AC"/>
      </a:accent3>
      <a:accent4>
        <a:srgbClr val="70AEDF"/>
      </a:accent4>
      <a:accent5>
        <a:srgbClr val="FDCA53"/>
      </a:accent5>
      <a:accent6>
        <a:srgbClr val="F28E00"/>
      </a:accent6>
      <a:hlink>
        <a:srgbClr val="003B7E"/>
      </a:hlink>
      <a:folHlink>
        <a:srgbClr val="954F72"/>
      </a:folHlink>
    </a:clrScheme>
    <a:fontScheme name="Iapet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6" id="{DC73474F-7257-9948-959F-04C84D6374B2}" vid="{C0CF6523-D815-F44F-856F-4FBDBB0CC217}"/>
    </a:ext>
  </a:extLst>
</a:theme>
</file>

<file path=ppt/theme/theme2.xml><?xml version="1.0" encoding="utf-8"?>
<a:theme xmlns:a="http://schemas.openxmlformats.org/drawingml/2006/main" name="2_METRO_169_ 200117">
  <a:themeElements>
    <a:clrScheme name="Iapetus">
      <a:dk1>
        <a:srgbClr val="000000"/>
      </a:dk1>
      <a:lt1>
        <a:srgbClr val="FFFFFF"/>
      </a:lt1>
      <a:dk2>
        <a:srgbClr val="003B7E"/>
      </a:dk2>
      <a:lt2>
        <a:srgbClr val="FFFFFF"/>
      </a:lt2>
      <a:accent1>
        <a:srgbClr val="003B7E"/>
      </a:accent1>
      <a:accent2>
        <a:srgbClr val="F9AE00"/>
      </a:accent2>
      <a:accent3>
        <a:srgbClr val="1961AC"/>
      </a:accent3>
      <a:accent4>
        <a:srgbClr val="70AEDF"/>
      </a:accent4>
      <a:accent5>
        <a:srgbClr val="FDCA53"/>
      </a:accent5>
      <a:accent6>
        <a:srgbClr val="F28E00"/>
      </a:accent6>
      <a:hlink>
        <a:srgbClr val="003B7E"/>
      </a:hlink>
      <a:folHlink>
        <a:srgbClr val="954F72"/>
      </a:folHlink>
    </a:clrScheme>
    <a:fontScheme name="Iapet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6" id="{DC73474F-7257-9948-959F-04C84D6374B2}" vid="{C0CF6523-D815-F44F-856F-4FBDBB0CC217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1203</Words>
  <Application>Microsoft Office PowerPoint</Application>
  <PresentationFormat>On-screen Show (4:3)</PresentationFormat>
  <Paragraphs>101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Arial</vt:lpstr>
      <vt:lpstr>Calibri</vt:lpstr>
      <vt:lpstr>Segoe UI Web (West European)</vt:lpstr>
      <vt:lpstr>Verdana</vt:lpstr>
      <vt:lpstr>Wingdings</vt:lpstr>
      <vt:lpstr>1_METRO_169_ 200117</vt:lpstr>
      <vt:lpstr>2_METRO_169_ 200117</vt:lpstr>
      <vt:lpstr> RFX– Guida Fornitore</vt:lpstr>
      <vt:lpstr>Introduzione</vt:lpstr>
      <vt:lpstr>PowerPoint Presentation</vt:lpstr>
      <vt:lpstr>eSourcing Login via Metro Link Plus</vt:lpstr>
      <vt:lpstr>eSourcing Login via Metro Link Plus</vt:lpstr>
      <vt:lpstr>eSourcing Login via Metro Link Plus</vt:lpstr>
      <vt:lpstr>Il primo accesso alla piattaforma</vt:lpstr>
      <vt:lpstr>Come ipostare le informazioni personali</vt:lpstr>
      <vt:lpstr>Come accedere al progetto</vt:lpstr>
      <vt:lpstr>Come accedere al progetto</vt:lpstr>
      <vt:lpstr>Come accettare le Condizioni Generali</vt:lpstr>
      <vt:lpstr>Le Informazioni del progetto</vt:lpstr>
      <vt:lpstr>Come inserire i valori</vt:lpstr>
      <vt:lpstr>Come inserire i valori</vt:lpstr>
      <vt:lpstr>Contattaci</vt:lpstr>
      <vt:lpstr>Zielgruppenpräsentation 1</vt:lpstr>
    </vt:vector>
  </TitlesOfParts>
  <Company>METRO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Online – English Auction.</dc:title>
  <dc:creator>Ben Machek</dc:creator>
  <cp:keywords>Accelerate; Supplier;Auction;eSourcing; Training;EN;collaboration</cp:keywords>
  <dc:description>Vorlage Office 2010;_x000d_
Version 003;_x000d_
2014-06-23;</dc:description>
  <cp:lastModifiedBy>Peter, Mihaela (external)</cp:lastModifiedBy>
  <cp:revision>164</cp:revision>
  <cp:lastPrinted>2015-02-13T15:36:29Z</cp:lastPrinted>
  <dcterms:created xsi:type="dcterms:W3CDTF">2016-03-15T10:29:44Z</dcterms:created>
  <dcterms:modified xsi:type="dcterms:W3CDTF">2022-12-08T12:01:36Z</dcterms:modified>
  <cp:category>eSourcing;Training;English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2014-05-02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003</vt:lpwstr>
  </property>
  <property fmtid="{D5CDD505-2E9C-101B-9397-08002B2CF9AE}" pid="6" name="Version vom">
    <vt:lpwstr>2014-06-23</vt:lpwstr>
  </property>
  <property fmtid="{D5CDD505-2E9C-101B-9397-08002B2CF9AE}" pid="7" name="MSIP_Label_01c1476e-3236-4add-9655-bdfbec32e949_Enabled">
    <vt:lpwstr>true</vt:lpwstr>
  </property>
  <property fmtid="{D5CDD505-2E9C-101B-9397-08002B2CF9AE}" pid="8" name="MSIP_Label_01c1476e-3236-4add-9655-bdfbec32e949_SetDate">
    <vt:lpwstr>2022-11-18T13:50:51Z</vt:lpwstr>
  </property>
  <property fmtid="{D5CDD505-2E9C-101B-9397-08002B2CF9AE}" pid="9" name="MSIP_Label_01c1476e-3236-4add-9655-bdfbec32e949_Method">
    <vt:lpwstr>Standard</vt:lpwstr>
  </property>
  <property fmtid="{D5CDD505-2E9C-101B-9397-08002B2CF9AE}" pid="10" name="MSIP_Label_01c1476e-3236-4add-9655-bdfbec32e949_Name">
    <vt:lpwstr>Unrestricted</vt:lpwstr>
  </property>
  <property fmtid="{D5CDD505-2E9C-101B-9397-08002B2CF9AE}" pid="11" name="MSIP_Label_01c1476e-3236-4add-9655-bdfbec32e949_SiteId">
    <vt:lpwstr>64322308-09a9-47a3-8c1c-b82871d60568</vt:lpwstr>
  </property>
  <property fmtid="{D5CDD505-2E9C-101B-9397-08002B2CF9AE}" pid="12" name="MSIP_Label_01c1476e-3236-4add-9655-bdfbec32e949_ActionId">
    <vt:lpwstr>f7940dff-b2cc-407c-9290-dab85f2b6eae</vt:lpwstr>
  </property>
  <property fmtid="{D5CDD505-2E9C-101B-9397-08002B2CF9AE}" pid="13" name="MSIP_Label_01c1476e-3236-4add-9655-bdfbec32e949_ContentBits">
    <vt:lpwstr>0</vt:lpwstr>
  </property>
</Properties>
</file>