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958" r:id="rId1"/>
  </p:sldMasterIdLst>
  <p:notesMasterIdLst>
    <p:notesMasterId r:id="rId19"/>
  </p:notesMasterIdLst>
  <p:handoutMasterIdLst>
    <p:handoutMasterId r:id="rId20"/>
  </p:handoutMasterIdLst>
  <p:sldIdLst>
    <p:sldId id="386" r:id="rId2"/>
    <p:sldId id="378" r:id="rId3"/>
    <p:sldId id="382" r:id="rId4"/>
    <p:sldId id="390" r:id="rId5"/>
    <p:sldId id="391" r:id="rId6"/>
    <p:sldId id="392" r:id="rId7"/>
    <p:sldId id="383" r:id="rId8"/>
    <p:sldId id="385" r:id="rId9"/>
    <p:sldId id="389" r:id="rId10"/>
    <p:sldId id="387" r:id="rId11"/>
    <p:sldId id="374" r:id="rId12"/>
    <p:sldId id="388" r:id="rId13"/>
    <p:sldId id="375" r:id="rId14"/>
    <p:sldId id="376" r:id="rId15"/>
    <p:sldId id="380" r:id="rId16"/>
    <p:sldId id="381" r:id="rId17"/>
    <p:sldId id="371" r:id="rId18"/>
  </p:sldIdLst>
  <p:sldSz cx="9144000" cy="6858000" type="screen4x3"/>
  <p:notesSz cx="6735763" cy="9866313"/>
  <p:custShowLst>
    <p:custShow name="Zielgruppenpräsentation 1" id="0">
      <p:sldLst/>
    </p:custShow>
  </p:custShow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42">
          <p15:clr>
            <a:srgbClr val="A4A3A4"/>
          </p15:clr>
        </p15:guide>
        <p15:guide id="2" orient="horz" pos="4178">
          <p15:clr>
            <a:srgbClr val="A4A3A4"/>
          </p15:clr>
        </p15:guide>
        <p15:guide id="3" orient="horz" pos="210">
          <p15:clr>
            <a:srgbClr val="A4A3A4"/>
          </p15:clr>
        </p15:guide>
        <p15:guide id="4" orient="horz" pos="4065">
          <p15:clr>
            <a:srgbClr val="A4A3A4"/>
          </p15:clr>
        </p15:guide>
        <p15:guide id="5" orient="horz" pos="845">
          <p15:clr>
            <a:srgbClr val="A4A3A4"/>
          </p15:clr>
        </p15:guide>
        <p15:guide id="6" orient="horz" pos="2205">
          <p15:clr>
            <a:srgbClr val="A4A3A4"/>
          </p15:clr>
        </p15:guide>
        <p15:guide id="7" orient="horz" pos="3657">
          <p15:clr>
            <a:srgbClr val="A4A3A4"/>
          </p15:clr>
        </p15:guide>
        <p15:guide id="8" orient="horz" pos="4110">
          <p15:clr>
            <a:srgbClr val="A4A3A4"/>
          </p15:clr>
        </p15:guide>
        <p15:guide id="9" orient="horz" pos="527">
          <p15:clr>
            <a:srgbClr val="A4A3A4"/>
          </p15:clr>
        </p15:guide>
        <p15:guide id="10" orient="horz" pos="1842">
          <p15:clr>
            <a:srgbClr val="A4A3A4"/>
          </p15:clr>
        </p15:guide>
        <p15:guide id="11" orient="horz" pos="2296">
          <p15:clr>
            <a:srgbClr val="A4A3A4"/>
          </p15:clr>
        </p15:guide>
        <p15:guide id="12" pos="5624">
          <p15:clr>
            <a:srgbClr val="A4A3A4"/>
          </p15:clr>
        </p15:guide>
        <p15:guide id="13" pos="136">
          <p15:clr>
            <a:srgbClr val="A4A3A4"/>
          </p15:clr>
        </p15:guide>
        <p15:guide id="14" pos="5556">
          <p15:clr>
            <a:srgbClr val="A4A3A4"/>
          </p15:clr>
        </p15:guide>
        <p15:guide id="15" pos="204">
          <p15:clr>
            <a:srgbClr val="A4A3A4"/>
          </p15:clr>
        </p15:guide>
        <p15:guide id="16" pos="2018">
          <p15:clr>
            <a:srgbClr val="A4A3A4"/>
          </p15:clr>
        </p15:guide>
        <p15:guide id="17" pos="2381">
          <p15:clr>
            <a:srgbClr val="A4A3A4"/>
          </p15:clr>
        </p15:guide>
        <p15:guide id="18" pos="2472">
          <p15:clr>
            <a:srgbClr val="A4A3A4"/>
          </p15:clr>
        </p15:guide>
        <p15:guide id="19" pos="2835">
          <p15:clr>
            <a:srgbClr val="A4A3A4"/>
          </p15:clr>
        </p15:guide>
        <p15:guide id="20" pos="1927">
          <p15:clr>
            <a:srgbClr val="A4A3A4"/>
          </p15:clr>
        </p15:guide>
        <p15:guide id="21" pos="1565">
          <p15:clr>
            <a:srgbClr val="A4A3A4"/>
          </p15:clr>
        </p15:guide>
        <p15:guide id="22" pos="1474">
          <p15:clr>
            <a:srgbClr val="A4A3A4"/>
          </p15:clr>
        </p15:guide>
        <p15:guide id="23" pos="1111">
          <p15:clr>
            <a:srgbClr val="A4A3A4"/>
          </p15:clr>
        </p15:guide>
        <p15:guide id="24" pos="1020">
          <p15:clr>
            <a:srgbClr val="A4A3A4"/>
          </p15:clr>
        </p15:guide>
        <p15:guide id="25" pos="657">
          <p15:clr>
            <a:srgbClr val="A4A3A4"/>
          </p15:clr>
        </p15:guide>
        <p15:guide id="26" pos="567">
          <p15:clr>
            <a:srgbClr val="A4A3A4"/>
          </p15:clr>
        </p15:guide>
        <p15:guide id="27" pos="2925">
          <p15:clr>
            <a:srgbClr val="A4A3A4"/>
          </p15:clr>
        </p15:guide>
        <p15:guide id="28" pos="3379">
          <p15:clr>
            <a:srgbClr val="A4A3A4"/>
          </p15:clr>
        </p15:guide>
        <p15:guide id="29" pos="3742">
          <p15:clr>
            <a:srgbClr val="A4A3A4"/>
          </p15:clr>
        </p15:guide>
        <p15:guide id="30" pos="3288">
          <p15:clr>
            <a:srgbClr val="A4A3A4"/>
          </p15:clr>
        </p15:guide>
        <p15:guide id="31" pos="3833">
          <p15:clr>
            <a:srgbClr val="A4A3A4"/>
          </p15:clr>
        </p15:guide>
        <p15:guide id="32" pos="4195">
          <p15:clr>
            <a:srgbClr val="A4A3A4"/>
          </p15:clr>
        </p15:guide>
        <p15:guide id="33" pos="4263">
          <p15:clr>
            <a:srgbClr val="A4A3A4"/>
          </p15:clr>
        </p15:guide>
        <p15:guide id="34" pos="5103">
          <p15:clr>
            <a:srgbClr val="A4A3A4"/>
          </p15:clr>
        </p15:guide>
        <p15:guide id="35" pos="5193">
          <p15:clr>
            <a:srgbClr val="A4A3A4"/>
          </p15:clr>
        </p15:guide>
        <p15:guide id="36" pos="4649">
          <p15:clr>
            <a:srgbClr val="A4A3A4"/>
          </p15:clr>
        </p15:guide>
        <p15:guide id="37" pos="47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>
          <p15:clr>
            <a:srgbClr val="A4A3A4"/>
          </p15:clr>
        </p15:guide>
        <p15:guide id="2" pos="212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00000"/>
    <a:srgbClr val="BE2800"/>
    <a:srgbClr val="ED33B8"/>
    <a:srgbClr val="FF0000"/>
    <a:srgbClr val="FF9900"/>
    <a:srgbClr val="D70000"/>
    <a:srgbClr val="AAAAAA"/>
    <a:srgbClr val="0E4171"/>
    <a:srgbClr val="00C3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8" autoAdjust="0"/>
    <p:restoredTop sz="95588" autoAdjust="0"/>
  </p:normalViewPr>
  <p:slideViewPr>
    <p:cSldViewPr showGuides="1">
      <p:cViewPr varScale="1">
        <p:scale>
          <a:sx n="82" d="100"/>
          <a:sy n="82" d="100"/>
        </p:scale>
        <p:origin x="1339" y="58"/>
      </p:cViewPr>
      <p:guideLst>
        <p:guide orient="horz" pos="142"/>
        <p:guide orient="horz" pos="4178"/>
        <p:guide orient="horz" pos="210"/>
        <p:guide orient="horz" pos="4065"/>
        <p:guide orient="horz" pos="845"/>
        <p:guide orient="horz" pos="2205"/>
        <p:guide orient="horz" pos="3657"/>
        <p:guide orient="horz" pos="4110"/>
        <p:guide orient="horz" pos="527"/>
        <p:guide orient="horz" pos="1842"/>
        <p:guide orient="horz" pos="2296"/>
        <p:guide pos="5624"/>
        <p:guide pos="136"/>
        <p:guide pos="5556"/>
        <p:guide pos="204"/>
        <p:guide pos="2018"/>
        <p:guide pos="2381"/>
        <p:guide pos="2472"/>
        <p:guide pos="2835"/>
        <p:guide pos="1927"/>
        <p:guide pos="1565"/>
        <p:guide pos="1474"/>
        <p:guide pos="1111"/>
        <p:guide pos="1020"/>
        <p:guide pos="657"/>
        <p:guide pos="567"/>
        <p:guide pos="2925"/>
        <p:guide pos="3379"/>
        <p:guide pos="3742"/>
        <p:guide pos="3288"/>
        <p:guide pos="3833"/>
        <p:guide pos="4195"/>
        <p:guide pos="4263"/>
        <p:guide pos="5103"/>
        <p:guide pos="5193"/>
        <p:guide pos="4649"/>
        <p:guide pos="47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1938" y="-114"/>
      </p:cViewPr>
      <p:guideLst>
        <p:guide orient="horz" pos="3107"/>
        <p:guide pos="212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D94C1-092C-4DC8-9B6B-DED0B269013B}" type="datetimeFigureOut">
              <a:rPr lang="en-US" smtClean="0"/>
              <a:t>9/8/2022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6601A8-BBFB-4CE4-87DA-CC9101CD63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5149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24" tIns="45713" rIns="91424" bIns="4571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24" tIns="45713" rIns="91424" bIns="4571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EDA7656-0F76-4EF9-B52D-5CF3E98DCA29}" type="datetimeFigureOut">
              <a:rPr lang="de-DE"/>
              <a:pPr>
                <a:defRPr/>
              </a:pPr>
              <a:t>08.09.2022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09550" y="661988"/>
            <a:ext cx="6316663" cy="4738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3" rIns="91424" bIns="45713" rtlCol="0" anchor="ctr"/>
          <a:lstStyle/>
          <a:p>
            <a:pPr lv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3100" y="5581228"/>
            <a:ext cx="5389563" cy="3564396"/>
          </a:xfrm>
          <a:prstGeom prst="rect">
            <a:avLst/>
          </a:prstGeom>
        </p:spPr>
        <p:txBody>
          <a:bodyPr vert="horz" lIns="91424" tIns="45713" rIns="91424" bIns="45713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24" tIns="45713" rIns="91424" bIns="4571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24" tIns="45713" rIns="91424" bIns="4571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F0FB370-DA5A-4F0C-892F-FDD9F2DD56E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14550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baseline="0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0FB370-DA5A-4F0C-892F-FDD9F2DD56E7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5249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/>
              <a:t>You have 3 options to find projects where you have been invited to:</a:t>
            </a:r>
            <a:endParaRPr lang="en-US" altLang="en-US" sz="800" dirty="0"/>
          </a:p>
          <a:p>
            <a:r>
              <a:rPr lang="en-US" altLang="en-US" dirty="0"/>
              <a:t>-Please click on „Tender-Project list“ module to find the list of all projects where you have been invited to.</a:t>
            </a:r>
            <a:endParaRPr lang="en-US" altLang="de-DE" dirty="0"/>
          </a:p>
          <a:p>
            <a:r>
              <a:rPr lang="en-US" altLang="en-US" dirty="0"/>
              <a:t>-Click on “</a:t>
            </a:r>
            <a:r>
              <a:rPr lang="en-US" altLang="en-US" dirty="0" err="1"/>
              <a:t>SynerSpace</a:t>
            </a:r>
            <a:r>
              <a:rPr lang="en-US" altLang="en-US" dirty="0"/>
              <a:t>” under Favorite apps RFX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-</a:t>
            </a:r>
            <a:r>
              <a:rPr lang="de-DE" baseline="0" dirty="0"/>
              <a:t> </a:t>
            </a:r>
            <a:r>
              <a:rPr lang="de-DE" baseline="0" dirty="0" err="1"/>
              <a:t>You</a:t>
            </a:r>
            <a:r>
              <a:rPr lang="de-DE" baseline="0" dirty="0"/>
              <a:t> </a:t>
            </a:r>
            <a:r>
              <a:rPr lang="de-DE" baseline="0" dirty="0" err="1"/>
              <a:t>can</a:t>
            </a:r>
            <a:r>
              <a:rPr lang="de-DE" baseline="0" dirty="0"/>
              <a:t> also find </a:t>
            </a:r>
            <a:r>
              <a:rPr lang="de-DE" baseline="0" dirty="0" err="1"/>
              <a:t>the</a:t>
            </a:r>
            <a:r>
              <a:rPr lang="de-DE" baseline="0" dirty="0"/>
              <a:t> </a:t>
            </a:r>
            <a:r>
              <a:rPr lang="de-DE" baseline="0" dirty="0" err="1"/>
              <a:t>projects</a:t>
            </a:r>
            <a:r>
              <a:rPr lang="de-DE" baseline="0" dirty="0"/>
              <a:t>, </a:t>
            </a:r>
            <a:r>
              <a:rPr lang="de-DE" baseline="0" dirty="0" err="1"/>
              <a:t>where</a:t>
            </a:r>
            <a:r>
              <a:rPr lang="de-DE" baseline="0" dirty="0"/>
              <a:t> </a:t>
            </a:r>
            <a:r>
              <a:rPr lang="de-DE" baseline="0" dirty="0" err="1"/>
              <a:t>you</a:t>
            </a:r>
            <a:r>
              <a:rPr lang="de-DE" baseline="0" dirty="0"/>
              <a:t> </a:t>
            </a:r>
            <a:r>
              <a:rPr lang="de-DE" baseline="0" dirty="0" err="1"/>
              <a:t>are</a:t>
            </a:r>
            <a:r>
              <a:rPr lang="de-DE" baseline="0" dirty="0"/>
              <a:t> </a:t>
            </a:r>
            <a:r>
              <a:rPr lang="de-DE" baseline="0" dirty="0" err="1"/>
              <a:t>invited</a:t>
            </a:r>
            <a:r>
              <a:rPr lang="de-DE" baseline="0" dirty="0"/>
              <a:t> </a:t>
            </a:r>
            <a:r>
              <a:rPr lang="de-DE" baseline="0" dirty="0" err="1"/>
              <a:t>to</a:t>
            </a:r>
            <a:r>
              <a:rPr lang="de-DE" baseline="0" dirty="0"/>
              <a:t> at: „</a:t>
            </a:r>
            <a:r>
              <a:rPr lang="de-DE" baseline="0" dirty="0" err="1"/>
              <a:t>Thinks</a:t>
            </a:r>
            <a:r>
              <a:rPr lang="de-DE" baseline="0" dirty="0"/>
              <a:t> </a:t>
            </a:r>
            <a:r>
              <a:rPr lang="de-DE" baseline="0" dirty="0" err="1"/>
              <a:t>going</a:t>
            </a:r>
            <a:r>
              <a:rPr lang="de-DE" baseline="0" dirty="0"/>
              <a:t> on“ </a:t>
            </a:r>
            <a:r>
              <a:rPr lang="de-DE" baseline="0" dirty="0" err="1"/>
              <a:t>or</a:t>
            </a:r>
            <a:r>
              <a:rPr lang="de-DE" baseline="0" dirty="0"/>
              <a:t> „</a:t>
            </a:r>
            <a:r>
              <a:rPr lang="de-DE" baseline="0" dirty="0" err="1"/>
              <a:t>next</a:t>
            </a:r>
            <a:r>
              <a:rPr lang="de-DE" baseline="0" dirty="0"/>
              <a:t> </a:t>
            </a:r>
            <a:r>
              <a:rPr lang="de-DE" baseline="0" dirty="0" err="1"/>
              <a:t>tenders</a:t>
            </a:r>
            <a:r>
              <a:rPr lang="de-DE" baseline="0" dirty="0"/>
              <a:t> / </a:t>
            </a:r>
            <a:r>
              <a:rPr lang="de-DE" baseline="0" dirty="0" err="1"/>
              <a:t>auctions</a:t>
            </a:r>
            <a:r>
              <a:rPr lang="de-DE" baseline="0" dirty="0"/>
              <a:t>“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0FB370-DA5A-4F0C-892F-FDD9F2DD56E7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4968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0FB370-DA5A-4F0C-892F-FDD9F2DD56E7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9259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0FB370-DA5A-4F0C-892F-FDD9F2DD56E7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9959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0FB370-DA5A-4F0C-892F-FDD9F2DD56E7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0017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0FB370-DA5A-4F0C-892F-FDD9F2DD56E7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99599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0FB370-DA5A-4F0C-892F-FDD9F2DD56E7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9959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403224" y="1381125"/>
            <a:ext cx="2152809" cy="47261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17600" y="2061796"/>
            <a:ext cx="7037388" cy="1141902"/>
          </a:xfrm>
        </p:spPr>
        <p:txBody>
          <a:bodyPr anchor="b"/>
          <a:lstStyle>
            <a:lvl1pPr algn="l"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17600" y="3429001"/>
            <a:ext cx="7037388" cy="2362204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405000" y="404813"/>
            <a:ext cx="2060388" cy="348618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247104" y="6579086"/>
            <a:ext cx="1702595" cy="27891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r>
              <a:rPr lang="de-DE" dirty="0">
                <a:solidFill>
                  <a:srgbClr val="003B7E"/>
                </a:solidFill>
              </a:rPr>
              <a:t>31st January 2018</a:t>
            </a:r>
            <a:endParaRPr lang="en-GB" dirty="0">
              <a:solidFill>
                <a:srgbClr val="003B7E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2246" y="6579084"/>
            <a:ext cx="3208654" cy="2789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r>
              <a:rPr lang="en-GB" dirty="0">
                <a:solidFill>
                  <a:srgbClr val="003B7E"/>
                </a:solidFill>
              </a:rPr>
              <a:t>© METRO AG.   Offer Sounding Board. For internal use only.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225" y="6579087"/>
            <a:ext cx="288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fld id="{BD5CE54B-C29A-4A25-9174-59FEA10EAC97}" type="slidenum">
              <a:rPr lang="en-GB" smtClean="0">
                <a:solidFill>
                  <a:srgbClr val="003B7E"/>
                </a:solidFill>
              </a:rPr>
              <a:pPr/>
              <a:t>‹#›</a:t>
            </a:fld>
            <a:endParaRPr lang="en-GB" dirty="0">
              <a:solidFill>
                <a:srgbClr val="003B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211496"/>
      </p:ext>
    </p:extLst>
  </p:cSld>
  <p:clrMapOvr>
    <a:masterClrMapping/>
  </p:clrMapOvr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_4 M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827592" y="2934751"/>
            <a:ext cx="72000" cy="12384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rtlCol="0" anchor="ctr">
            <a:noAutofit/>
          </a:bodyPr>
          <a:lstStyle/>
          <a:p>
            <a:pPr algn="ctr">
              <a:lnSpc>
                <a:spcPct val="130000"/>
              </a:lnSpc>
              <a:spcBef>
                <a:spcPts val="1400"/>
              </a:spcBef>
            </a:pPr>
            <a:endParaRPr lang="de-DE" sz="1400" dirty="0">
              <a:solidFill>
                <a:srgbClr val="F9AE00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44178" y="3933241"/>
            <a:ext cx="4535934" cy="3238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This is the </a:t>
            </a:r>
            <a:r>
              <a:rPr lang="en-GB" noProof="0" dirty="0" err="1"/>
              <a:t>subheadline</a:t>
            </a:r>
            <a:r>
              <a:rPr lang="en-GB" noProof="0" dirty="0"/>
              <a:t>.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1043608" y="2816747"/>
            <a:ext cx="4536000" cy="100811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defRPr sz="3600"/>
            </a:lvl1pPr>
          </a:lstStyle>
          <a:p>
            <a:r>
              <a:rPr lang="en-GB" noProof="0" dirty="0"/>
              <a:t>This is the Headline.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150" y="6197634"/>
            <a:ext cx="2016000" cy="32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6447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_5 M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323528" y="1340768"/>
            <a:ext cx="8496300" cy="446405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9" name="Titel 2"/>
          <p:cNvSpPr>
            <a:spLocks noGrp="1"/>
          </p:cNvSpPr>
          <p:nvPr>
            <p:ph type="title" hasCustomPrompt="1"/>
          </p:nvPr>
        </p:nvSpPr>
        <p:spPr>
          <a:xfrm>
            <a:off x="1043608" y="3645024"/>
            <a:ext cx="7776542" cy="1008112"/>
          </a:xfrm>
          <a:solidFill>
            <a:srgbClr val="FFFFFF">
              <a:alpha val="87843"/>
            </a:srgbClr>
          </a:solidFill>
        </p:spPr>
        <p:txBody>
          <a:bodyPr>
            <a:noAutofit/>
          </a:bodyPr>
          <a:lstStyle>
            <a:lvl1pPr>
              <a:defRPr sz="3600"/>
            </a:lvl1pPr>
          </a:lstStyle>
          <a:p>
            <a:pPr indent="179388"/>
            <a:r>
              <a:rPr lang="en-GB" noProof="0" dirty="0"/>
              <a:t>This is the Headline.</a:t>
            </a:r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43608" y="4653321"/>
            <a:ext cx="7776542" cy="323851"/>
          </a:xfrm>
          <a:prstGeom prst="rect">
            <a:avLst/>
          </a:prstGeom>
          <a:solidFill>
            <a:srgbClr val="FFFFFF">
              <a:alpha val="87843"/>
            </a:srgbClr>
          </a:solidFill>
        </p:spPr>
        <p:txBody>
          <a:bodyPr vert="horz" lIns="0" tIns="0" rIns="0" bIns="0" rtlCol="0" anchor="t" anchorCtr="0">
            <a:noAutofit/>
          </a:bodyPr>
          <a:lstStyle>
            <a:lvl1pPr marL="0" indent="182563">
              <a:buNone/>
              <a:defRPr lang="de-DE" sz="1600" b="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This is the </a:t>
            </a:r>
            <a:r>
              <a:rPr lang="en-GB" noProof="0" dirty="0" err="1"/>
              <a:t>subheadline</a:t>
            </a:r>
            <a:r>
              <a:rPr lang="en-GB" noProof="0" dirty="0"/>
              <a:t>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150" y="6197634"/>
            <a:ext cx="2016000" cy="32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827584" y="3645172"/>
            <a:ext cx="72000" cy="1332000"/>
          </a:xfrm>
          <a:solidFill>
            <a:schemeClr val="accent2"/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de-DE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9229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/>
          <p:cNvSpPr>
            <a:spLocks noGrp="1"/>
          </p:cNvSpPr>
          <p:nvPr>
            <p:ph type="pic" sz="quarter" idx="14"/>
          </p:nvPr>
        </p:nvSpPr>
        <p:spPr>
          <a:xfrm>
            <a:off x="323850" y="1341438"/>
            <a:ext cx="8496300" cy="446405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Titel 2"/>
          <p:cNvSpPr>
            <a:spLocks noGrp="1"/>
          </p:cNvSpPr>
          <p:nvPr>
            <p:ph type="title" hasCustomPrompt="1"/>
          </p:nvPr>
        </p:nvSpPr>
        <p:spPr>
          <a:xfrm>
            <a:off x="1043608" y="2168105"/>
            <a:ext cx="7776542" cy="1008112"/>
          </a:xfrm>
          <a:solidFill>
            <a:srgbClr val="FFFFFF">
              <a:alpha val="87843"/>
            </a:srgbClr>
          </a:solidFill>
        </p:spPr>
        <p:txBody>
          <a:bodyPr>
            <a:noAutofit/>
          </a:bodyPr>
          <a:lstStyle>
            <a:lvl1pPr>
              <a:defRPr sz="3600"/>
            </a:lvl1pPr>
          </a:lstStyle>
          <a:p>
            <a:pPr indent="179388"/>
            <a:r>
              <a:rPr lang="en-GB" noProof="0" dirty="0"/>
              <a:t>This is the Headline.</a:t>
            </a:r>
          </a:p>
        </p:txBody>
      </p:sp>
      <p:sp>
        <p:nvSpPr>
          <p:cNvPr id="11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43608" y="3176402"/>
            <a:ext cx="7776542" cy="323851"/>
          </a:xfrm>
          <a:prstGeom prst="rect">
            <a:avLst/>
          </a:prstGeom>
          <a:solidFill>
            <a:srgbClr val="FFFFFF">
              <a:alpha val="87843"/>
            </a:srgbClr>
          </a:solidFill>
        </p:spPr>
        <p:txBody>
          <a:bodyPr vert="horz" lIns="0" tIns="0" rIns="0" bIns="0" rtlCol="0" anchor="t" anchorCtr="0">
            <a:noAutofit/>
          </a:bodyPr>
          <a:lstStyle>
            <a:lvl1pPr marL="0" indent="182563">
              <a:buNone/>
              <a:defRPr lang="de-DE" sz="1600" b="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This is the </a:t>
            </a:r>
            <a:r>
              <a:rPr lang="en-GB" noProof="0" dirty="0" err="1"/>
              <a:t>subheadline</a:t>
            </a:r>
            <a:r>
              <a:rPr lang="en-GB" noProof="0" dirty="0"/>
              <a:t>.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 bwMode="auto">
          <a:xfrm>
            <a:off x="6804248" y="6348079"/>
            <a:ext cx="2016000" cy="177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hteck 5"/>
          <p:cNvSpPr/>
          <p:nvPr userDrawn="1"/>
        </p:nvSpPr>
        <p:spPr>
          <a:xfrm>
            <a:off x="827591" y="2168105"/>
            <a:ext cx="73059" cy="1332148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rtlCol="0" anchor="ctr">
            <a:noAutofit/>
          </a:bodyPr>
          <a:lstStyle/>
          <a:p>
            <a:pPr algn="ctr">
              <a:lnSpc>
                <a:spcPct val="130000"/>
              </a:lnSpc>
              <a:spcBef>
                <a:spcPts val="1400"/>
              </a:spcBef>
            </a:pPr>
            <a:endParaRPr lang="de-DE" sz="1400" dirty="0">
              <a:solidFill>
                <a:srgbClr val="F9AE00"/>
              </a:solidFill>
            </a:endParaRPr>
          </a:p>
        </p:txBody>
      </p:sp>
      <p:sp>
        <p:nvSpPr>
          <p:cNvPr id="14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827584" y="2168860"/>
            <a:ext cx="72000" cy="1332000"/>
          </a:xfrm>
          <a:solidFill>
            <a:schemeClr val="accent2"/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de-DE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7162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.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323850" y="1341437"/>
            <a:ext cx="7056438" cy="4464051"/>
          </a:xfrm>
        </p:spPr>
        <p:txBody>
          <a:bodyPr/>
          <a:lstStyle>
            <a:lvl1pPr marL="212725" marR="0" indent="-212725" algn="l" defTabSz="914400" rtl="0" eaLnBrk="0" fontAlgn="base" latinLnBrk="0" hangingPunct="0">
              <a:lnSpc>
                <a:spcPct val="130000"/>
              </a:lnSpc>
              <a:spcBef>
                <a:spcPts val="2100"/>
              </a:spcBef>
              <a:spcAft>
                <a:spcPct val="0"/>
              </a:spcAft>
              <a:buClr>
                <a:srgbClr val="0E4171"/>
              </a:buClr>
              <a:buSzTx/>
              <a:buFont typeface="Wingdings" pitchFamily="2" charset="2"/>
              <a:buChar char="§"/>
              <a:tabLst/>
              <a:defRPr/>
            </a:lvl1pPr>
            <a:lvl2pPr marL="395288" marR="0" indent="-179388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E4171"/>
              </a:buClr>
              <a:buSzTx/>
              <a:buFont typeface="Arial" pitchFamily="34" charset="0"/>
              <a:buChar char="▪"/>
              <a:tabLst/>
              <a:defRPr/>
            </a:lvl2pPr>
            <a:lvl3pPr marL="485775" marR="0" indent="-142875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E4171"/>
              </a:buClr>
              <a:buSzTx/>
              <a:buFont typeface="Arial" pitchFamily="34" charset="0"/>
              <a:buChar char="▪"/>
              <a:tabLst/>
              <a:defRPr/>
            </a:lvl3pPr>
            <a:lvl4pPr marL="485775" marR="0" indent="-142875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E4171"/>
              </a:buClr>
              <a:buSzTx/>
              <a:buFont typeface="Arial" pitchFamily="34" charset="0"/>
              <a:buChar char="▪"/>
              <a:tabLst/>
              <a:defRPr/>
            </a:lvl4pPr>
          </a:lstStyle>
          <a:p>
            <a:pPr marL="212725" marR="0" lvl="0" indent="-212725" algn="l" defTabSz="914400" rtl="0" eaLnBrk="0" fontAlgn="base" latinLnBrk="0" hangingPunct="0">
              <a:lnSpc>
                <a:spcPct val="130000"/>
              </a:lnSpc>
              <a:spcBef>
                <a:spcPts val="2100"/>
              </a:spcBef>
              <a:spcAft>
                <a:spcPct val="0"/>
              </a:spcAft>
              <a:buClr>
                <a:srgbClr val="0E417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1400" b="1" i="0" u="none" strike="noStrike" kern="10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+mn-lt"/>
              </a:rPr>
              <a:t>Textmasterformat bearbeiten</a:t>
            </a:r>
          </a:p>
          <a:p>
            <a:pPr marL="212725" marR="0" lvl="1" indent="-212725" algn="l" defTabSz="914400" rtl="0" eaLnBrk="0" fontAlgn="base" latinLnBrk="0" hangingPunct="0">
              <a:lnSpc>
                <a:spcPct val="130000"/>
              </a:lnSpc>
              <a:spcBef>
                <a:spcPts val="2100"/>
              </a:spcBef>
              <a:spcAft>
                <a:spcPct val="0"/>
              </a:spcAft>
              <a:buClr>
                <a:srgbClr val="0E417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1400" b="1" i="0" u="none" strike="noStrike" kern="10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+mn-lt"/>
              </a:rPr>
              <a:t>Zweite Ebene</a:t>
            </a:r>
          </a:p>
          <a:p>
            <a:pPr marL="212725" marR="0" lvl="2" indent="-212725" algn="l" defTabSz="914400" rtl="0" eaLnBrk="0" fontAlgn="base" latinLnBrk="0" hangingPunct="0">
              <a:lnSpc>
                <a:spcPct val="130000"/>
              </a:lnSpc>
              <a:spcBef>
                <a:spcPts val="2100"/>
              </a:spcBef>
              <a:spcAft>
                <a:spcPct val="0"/>
              </a:spcAft>
              <a:buClr>
                <a:srgbClr val="0E417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1400" b="1" i="0" u="none" strike="noStrike" kern="10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+mn-lt"/>
              </a:rPr>
              <a:t>Dritte Ebene</a:t>
            </a:r>
          </a:p>
          <a:p>
            <a:pPr marL="212725" marR="0" lvl="3" indent="-212725" algn="l" defTabSz="914400" rtl="0" eaLnBrk="0" fontAlgn="base" latinLnBrk="0" hangingPunct="0">
              <a:lnSpc>
                <a:spcPct val="130000"/>
              </a:lnSpc>
              <a:spcBef>
                <a:spcPts val="2100"/>
              </a:spcBef>
              <a:spcAft>
                <a:spcPct val="0"/>
              </a:spcAft>
              <a:buClr>
                <a:srgbClr val="0E417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1400" b="1" i="0" u="none" strike="noStrike" kern="10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+mn-lt"/>
              </a:rPr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907736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.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323852" y="1341437"/>
            <a:ext cx="4176713" cy="4464051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1" name="Inhaltsplatzhalter 4"/>
          <p:cNvSpPr>
            <a:spLocks noGrp="1"/>
          </p:cNvSpPr>
          <p:nvPr>
            <p:ph sz="quarter" idx="14"/>
          </p:nvPr>
        </p:nvSpPr>
        <p:spPr>
          <a:xfrm>
            <a:off x="4643440" y="1341437"/>
            <a:ext cx="4176711" cy="4464051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2027029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323850" y="1341437"/>
            <a:ext cx="5328270" cy="44640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1" name="Inhaltsplatzhalter 4"/>
          <p:cNvSpPr>
            <a:spLocks noGrp="1"/>
          </p:cNvSpPr>
          <p:nvPr>
            <p:ph sz="quarter" idx="14"/>
          </p:nvPr>
        </p:nvSpPr>
        <p:spPr>
          <a:xfrm>
            <a:off x="5940425" y="1341438"/>
            <a:ext cx="2879724" cy="21235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9" name="Inhaltsplatzhalter 4"/>
          <p:cNvSpPr>
            <a:spLocks noGrp="1"/>
          </p:cNvSpPr>
          <p:nvPr>
            <p:ph sz="quarter" idx="18"/>
          </p:nvPr>
        </p:nvSpPr>
        <p:spPr>
          <a:xfrm>
            <a:off x="5940153" y="3681029"/>
            <a:ext cx="2879998" cy="21235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5864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und Texte – vierf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.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323852" y="1341439"/>
            <a:ext cx="4176713" cy="2154347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1" name="Inhaltsplatzhalter 4"/>
          <p:cNvSpPr>
            <a:spLocks noGrp="1"/>
          </p:cNvSpPr>
          <p:nvPr>
            <p:ph sz="quarter" idx="14"/>
          </p:nvPr>
        </p:nvSpPr>
        <p:spPr>
          <a:xfrm>
            <a:off x="4643440" y="1341439"/>
            <a:ext cx="4176711" cy="2154347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9" name="Inhaltsplatzhalter 4"/>
          <p:cNvSpPr>
            <a:spLocks noGrp="1"/>
          </p:cNvSpPr>
          <p:nvPr>
            <p:ph sz="quarter" idx="15"/>
          </p:nvPr>
        </p:nvSpPr>
        <p:spPr>
          <a:xfrm>
            <a:off x="323852" y="3640137"/>
            <a:ext cx="4176713" cy="2165353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0" name="Inhaltsplatzhalter 4"/>
          <p:cNvSpPr>
            <a:spLocks noGrp="1"/>
          </p:cNvSpPr>
          <p:nvPr>
            <p:ph sz="quarter" idx="16"/>
          </p:nvPr>
        </p:nvSpPr>
        <p:spPr>
          <a:xfrm>
            <a:off x="4643440" y="3640137"/>
            <a:ext cx="4176711" cy="2165353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939835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und Texte – sechsf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323852" y="1341439"/>
            <a:ext cx="2735263" cy="21543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1" name="Inhaltsplatzhalter 4"/>
          <p:cNvSpPr>
            <a:spLocks noGrp="1"/>
          </p:cNvSpPr>
          <p:nvPr>
            <p:ph sz="quarter" idx="14"/>
          </p:nvPr>
        </p:nvSpPr>
        <p:spPr>
          <a:xfrm>
            <a:off x="3203578" y="1341439"/>
            <a:ext cx="2736849" cy="21543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9" name="Inhaltsplatzhalter 4"/>
          <p:cNvSpPr>
            <a:spLocks noGrp="1"/>
          </p:cNvSpPr>
          <p:nvPr>
            <p:ph sz="quarter" idx="15"/>
          </p:nvPr>
        </p:nvSpPr>
        <p:spPr>
          <a:xfrm>
            <a:off x="323852" y="3640137"/>
            <a:ext cx="2735263" cy="21653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0" name="Inhaltsplatzhalter 4"/>
          <p:cNvSpPr>
            <a:spLocks noGrp="1"/>
          </p:cNvSpPr>
          <p:nvPr>
            <p:ph sz="quarter" idx="16"/>
          </p:nvPr>
        </p:nvSpPr>
        <p:spPr>
          <a:xfrm>
            <a:off x="3203578" y="3640137"/>
            <a:ext cx="2736849" cy="21653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2" name="Inhaltsplatzhalter 4"/>
          <p:cNvSpPr>
            <a:spLocks noGrp="1"/>
          </p:cNvSpPr>
          <p:nvPr>
            <p:ph sz="quarter" idx="17"/>
          </p:nvPr>
        </p:nvSpPr>
        <p:spPr>
          <a:xfrm>
            <a:off x="6084888" y="1341439"/>
            <a:ext cx="2735262" cy="21543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3" name="Inhaltsplatzhalter 4"/>
          <p:cNvSpPr>
            <a:spLocks noGrp="1"/>
          </p:cNvSpPr>
          <p:nvPr>
            <p:ph sz="quarter" idx="18"/>
          </p:nvPr>
        </p:nvSpPr>
        <p:spPr>
          <a:xfrm>
            <a:off x="6084888" y="3640137"/>
            <a:ext cx="2735262" cy="21653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9" name="Titel 1"/>
          <p:cNvSpPr>
            <a:spLocks noGrp="1"/>
          </p:cNvSpPr>
          <p:nvPr>
            <p:ph type="title" hasCustomPrompt="1"/>
          </p:nvPr>
        </p:nvSpPr>
        <p:spPr>
          <a:xfrm>
            <a:off x="323850" y="333376"/>
            <a:ext cx="7056438" cy="633413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88156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0" hasCustomPrompt="1"/>
          </p:nvPr>
        </p:nvSpPr>
        <p:spPr>
          <a:xfrm>
            <a:off x="323850" y="1341437"/>
            <a:ext cx="8496300" cy="4464051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GB" noProof="0" dirty="0"/>
              <a:t>Bild durch Klicken auf Symbol hinzufügen.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80574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flächiges Bild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2"/>
          <p:cNvSpPr>
            <a:spLocks noGrp="1"/>
          </p:cNvSpPr>
          <p:nvPr>
            <p:ph type="pic" sz="quarter" idx="13" hasCustomPrompt="1"/>
          </p:nvPr>
        </p:nvSpPr>
        <p:spPr>
          <a:xfrm>
            <a:off x="215900" y="333375"/>
            <a:ext cx="8712200" cy="5472113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 noProof="0" dirty="0"/>
              <a:t>Bild durch Klicken auf Symbol hinzufügen.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bearbeitenghjh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29286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0"/>
            <a:ext cx="9143386" cy="609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887624" y="1628775"/>
            <a:ext cx="7975023" cy="4209319"/>
          </a:xfrm>
        </p:spPr>
        <p:txBody>
          <a:bodyPr/>
          <a:lstStyle>
            <a:lvl1pPr marL="0" indent="0">
              <a:buClr>
                <a:schemeClr val="accent2"/>
              </a:buClr>
              <a:buFontTx/>
              <a:buNone/>
              <a:defRPr sz="1600" baseline="0">
                <a:solidFill>
                  <a:schemeClr val="bg2"/>
                </a:solidFill>
              </a:defRPr>
            </a:lvl1pPr>
            <a:lvl2pPr marL="352425" indent="11113">
              <a:buFontTx/>
              <a:buNone/>
              <a:defRPr>
                <a:solidFill>
                  <a:schemeClr val="bg2"/>
                </a:solidFill>
              </a:defRPr>
            </a:lvl2pPr>
            <a:lvl3pPr marL="352425" indent="11113">
              <a:buFontTx/>
              <a:buNone/>
              <a:defRPr>
                <a:solidFill>
                  <a:schemeClr val="bg2"/>
                </a:solidFill>
              </a:defRPr>
            </a:lvl3pPr>
            <a:lvl4pPr marL="352425" indent="11113">
              <a:buFontTx/>
              <a:buNone/>
              <a:defRPr>
                <a:solidFill>
                  <a:schemeClr val="bg2"/>
                </a:solidFill>
              </a:defRPr>
            </a:lvl4pPr>
            <a:lvl5pPr marL="352425" indent="11113">
              <a:buFontTx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Click to 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en-GB" dirty="0"/>
          </a:p>
        </p:txBody>
      </p:sp>
      <p:sp>
        <p:nvSpPr>
          <p:cNvPr id="9" name="Textplatzhalt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03225" y="1628775"/>
            <a:ext cx="402111" cy="4209319"/>
          </a:xfr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  <a:lvl2pPr>
              <a:defRPr sz="1800">
                <a:solidFill>
                  <a:schemeClr val="accent2"/>
                </a:solidFill>
              </a:defRPr>
            </a:lvl2pPr>
            <a:lvl3pPr>
              <a:defRPr sz="1800">
                <a:solidFill>
                  <a:schemeClr val="accent2"/>
                </a:solidFill>
              </a:defRPr>
            </a:lvl3pPr>
            <a:lvl4pPr>
              <a:defRPr sz="1800">
                <a:solidFill>
                  <a:schemeClr val="accent2"/>
                </a:solidFill>
              </a:defRPr>
            </a:lvl4pPr>
            <a:lvl5pPr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2247104" y="6579086"/>
            <a:ext cx="1702595" cy="27891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r>
              <a:rPr lang="de-DE" dirty="0">
                <a:solidFill>
                  <a:srgbClr val="003B7E"/>
                </a:solidFill>
              </a:rPr>
              <a:t>31st January 2018</a:t>
            </a:r>
            <a:endParaRPr lang="en-GB" dirty="0">
              <a:solidFill>
                <a:srgbClr val="003B7E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2246" y="6579084"/>
            <a:ext cx="3208654" cy="2789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r>
              <a:rPr lang="en-GB" dirty="0">
                <a:solidFill>
                  <a:srgbClr val="003B7E"/>
                </a:solidFill>
              </a:rPr>
              <a:t>© METRO AG.   Offer Sounding Board. For internal use only.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225" y="6579087"/>
            <a:ext cx="288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fld id="{BD5CE54B-C29A-4A25-9174-59FEA10EAC97}" type="slidenum">
              <a:rPr lang="en-GB" smtClean="0">
                <a:solidFill>
                  <a:srgbClr val="003B7E"/>
                </a:solidFill>
              </a:rPr>
              <a:pPr/>
              <a:t>‹#›</a:t>
            </a:fld>
            <a:endParaRPr lang="en-GB" dirty="0">
              <a:solidFill>
                <a:srgbClr val="003B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889944"/>
      </p:ext>
    </p:extLst>
  </p:cSld>
  <p:clrMapOvr>
    <a:masterClrMapping/>
  </p:clrMapOvr>
  <p:hf sldNum="0"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2394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pping-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.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323850" y="1341439"/>
            <a:ext cx="8496300" cy="2159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323850" y="3644901"/>
            <a:ext cx="8496300" cy="2160588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4067871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AG_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90441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G_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924945"/>
            <a:ext cx="4438749" cy="719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74432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/>
          </p:nvPr>
        </p:nvSpPr>
        <p:spPr>
          <a:xfrm>
            <a:off x="1002838" y="1221423"/>
            <a:ext cx="7215187" cy="5093425"/>
          </a:xfrm>
        </p:spPr>
        <p:txBody>
          <a:bodyPr/>
          <a:lstStyle>
            <a:lvl1pPr>
              <a:lnSpc>
                <a:spcPct val="12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09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9000"/>
              </a:lnSpc>
              <a:defRPr/>
            </a:lvl3pPr>
            <a:lvl4pPr>
              <a:lnSpc>
                <a:spcPct val="109000"/>
              </a:lnSpc>
              <a:defRPr/>
            </a:lvl4pPr>
            <a:lvl5pPr>
              <a:lnSpc>
                <a:spcPct val="109000"/>
              </a:lnSpc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4"/>
          </p:nvPr>
        </p:nvSpPr>
        <p:spPr>
          <a:xfrm>
            <a:off x="8215313" y="6443663"/>
            <a:ext cx="928687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56C64-9845-4D29-BAA0-631079F358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1250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_1 M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4427992" y="2934751"/>
            <a:ext cx="72000" cy="12384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rtlCol="0" anchor="ctr">
            <a:noAutofit/>
          </a:bodyPr>
          <a:lstStyle/>
          <a:p>
            <a:pPr algn="ctr">
              <a:lnSpc>
                <a:spcPct val="130000"/>
              </a:lnSpc>
              <a:spcBef>
                <a:spcPts val="1400"/>
              </a:spcBef>
            </a:pPr>
            <a:endParaRPr lang="de-DE" sz="1400" dirty="0">
              <a:solidFill>
                <a:schemeClr val="accent2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44008" y="3933241"/>
            <a:ext cx="4176464" cy="3238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This is the </a:t>
            </a:r>
            <a:r>
              <a:rPr lang="en-GB" noProof="0" dirty="0" err="1"/>
              <a:t>subheadline</a:t>
            </a:r>
            <a:r>
              <a:rPr lang="en-GB" noProof="0" dirty="0"/>
              <a:t>.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4643438" y="2816747"/>
            <a:ext cx="4176712" cy="100811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defRPr sz="3600"/>
            </a:lvl1pPr>
          </a:lstStyle>
          <a:p>
            <a:r>
              <a:rPr lang="en-GB" noProof="0" dirty="0"/>
              <a:t>This is the Headline.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323528" y="333377"/>
            <a:ext cx="3600450" cy="619124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150" y="6197634"/>
            <a:ext cx="2016000" cy="32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8104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3 M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4427992" y="2934751"/>
            <a:ext cx="72000" cy="12384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rtlCol="0" anchor="ctr">
            <a:noAutofit/>
          </a:bodyPr>
          <a:lstStyle/>
          <a:p>
            <a:pPr algn="ctr">
              <a:lnSpc>
                <a:spcPct val="130000"/>
              </a:lnSpc>
              <a:spcBef>
                <a:spcPts val="1400"/>
              </a:spcBef>
            </a:pPr>
            <a:endParaRPr lang="de-DE" sz="1400" dirty="0">
              <a:solidFill>
                <a:schemeClr val="accent2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44008" y="3933241"/>
            <a:ext cx="4176464" cy="3238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This is the </a:t>
            </a:r>
            <a:r>
              <a:rPr lang="en-GB" noProof="0" dirty="0" err="1"/>
              <a:t>subheadline</a:t>
            </a:r>
            <a:r>
              <a:rPr lang="en-GB" noProof="0" dirty="0"/>
              <a:t>.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4643438" y="2816747"/>
            <a:ext cx="4176712" cy="100811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defRPr sz="3600"/>
            </a:lvl1pPr>
          </a:lstStyle>
          <a:p>
            <a:r>
              <a:rPr lang="en-GB" noProof="0" dirty="0"/>
              <a:t>This is the headline.</a:t>
            </a:r>
          </a:p>
        </p:txBody>
      </p:sp>
      <p:sp>
        <p:nvSpPr>
          <p:cNvPr id="33" name="Bildplatzhalter 2"/>
          <p:cNvSpPr>
            <a:spLocks noGrp="1"/>
          </p:cNvSpPr>
          <p:nvPr>
            <p:ph type="pic" sz="quarter" idx="18"/>
          </p:nvPr>
        </p:nvSpPr>
        <p:spPr>
          <a:xfrm>
            <a:off x="322968" y="4590093"/>
            <a:ext cx="1548732" cy="19294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5" name="Bildplatzhalter 2"/>
          <p:cNvSpPr>
            <a:spLocks noGrp="1"/>
          </p:cNvSpPr>
          <p:nvPr>
            <p:ph type="pic" sz="quarter" idx="19"/>
          </p:nvPr>
        </p:nvSpPr>
        <p:spPr>
          <a:xfrm>
            <a:off x="2364825" y="4591990"/>
            <a:ext cx="1548732" cy="19294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6" name="Bildplatzhalter 2"/>
          <p:cNvSpPr>
            <a:spLocks noGrp="1"/>
          </p:cNvSpPr>
          <p:nvPr>
            <p:ph type="pic" sz="quarter" idx="20"/>
          </p:nvPr>
        </p:nvSpPr>
        <p:spPr>
          <a:xfrm>
            <a:off x="323850" y="2463698"/>
            <a:ext cx="1548732" cy="19294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7" name="Bildplatzhalter 2"/>
          <p:cNvSpPr>
            <a:spLocks noGrp="1"/>
          </p:cNvSpPr>
          <p:nvPr>
            <p:ph type="pic" sz="quarter" idx="21"/>
          </p:nvPr>
        </p:nvSpPr>
        <p:spPr>
          <a:xfrm>
            <a:off x="2365707" y="2465595"/>
            <a:ext cx="1548732" cy="19294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8" name="Bildplatzhalter 2"/>
          <p:cNvSpPr>
            <a:spLocks noGrp="1"/>
          </p:cNvSpPr>
          <p:nvPr>
            <p:ph type="pic" sz="quarter" idx="22"/>
          </p:nvPr>
        </p:nvSpPr>
        <p:spPr>
          <a:xfrm>
            <a:off x="324746" y="337303"/>
            <a:ext cx="1548732" cy="19294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9" name="Bildplatzhalter 2"/>
          <p:cNvSpPr>
            <a:spLocks noGrp="1"/>
          </p:cNvSpPr>
          <p:nvPr>
            <p:ph type="pic" sz="quarter" idx="23"/>
          </p:nvPr>
        </p:nvSpPr>
        <p:spPr>
          <a:xfrm>
            <a:off x="2366603" y="339200"/>
            <a:ext cx="1548732" cy="19294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150" y="6197634"/>
            <a:ext cx="2016000" cy="32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73453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2 M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4427992" y="2934751"/>
            <a:ext cx="72000" cy="12384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rtlCol="0" anchor="ctr">
            <a:noAutofit/>
          </a:bodyPr>
          <a:lstStyle/>
          <a:p>
            <a:pPr algn="ctr">
              <a:lnSpc>
                <a:spcPct val="130000"/>
              </a:lnSpc>
              <a:spcBef>
                <a:spcPts val="1400"/>
              </a:spcBef>
            </a:pPr>
            <a:endParaRPr lang="de-DE" sz="1400" dirty="0">
              <a:solidFill>
                <a:schemeClr val="accent2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44008" y="3933241"/>
            <a:ext cx="4176464" cy="3238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This is the </a:t>
            </a:r>
            <a:r>
              <a:rPr lang="en-GB" noProof="0" dirty="0" err="1"/>
              <a:t>subheadline</a:t>
            </a:r>
            <a:r>
              <a:rPr lang="en-GB" noProof="0" dirty="0"/>
              <a:t>.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4643438" y="2816747"/>
            <a:ext cx="4176712" cy="100811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defRPr sz="3600" baseline="0"/>
            </a:lvl1pPr>
          </a:lstStyle>
          <a:p>
            <a:r>
              <a:rPr lang="en-GB" noProof="0" dirty="0"/>
              <a:t>This is the headline.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323928" y="333377"/>
            <a:ext cx="3600000" cy="143943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Bildplatzhalter 2"/>
          <p:cNvSpPr>
            <a:spLocks noGrp="1"/>
          </p:cNvSpPr>
          <p:nvPr>
            <p:ph type="pic" sz="quarter" idx="15"/>
          </p:nvPr>
        </p:nvSpPr>
        <p:spPr>
          <a:xfrm>
            <a:off x="323928" y="1915023"/>
            <a:ext cx="3600000" cy="143943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6"/>
          </p:nvPr>
        </p:nvSpPr>
        <p:spPr>
          <a:xfrm>
            <a:off x="323928" y="3496669"/>
            <a:ext cx="3600000" cy="143943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2" name="Bildplatzhalter 2"/>
          <p:cNvSpPr>
            <a:spLocks noGrp="1"/>
          </p:cNvSpPr>
          <p:nvPr>
            <p:ph type="pic" sz="quarter" idx="17"/>
          </p:nvPr>
        </p:nvSpPr>
        <p:spPr>
          <a:xfrm>
            <a:off x="323928" y="5078315"/>
            <a:ext cx="3600000" cy="143943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150" y="6197634"/>
            <a:ext cx="2016000" cy="32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84068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4 M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827592" y="2934751"/>
            <a:ext cx="72000" cy="12384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rtlCol="0" anchor="ctr">
            <a:noAutofit/>
          </a:bodyPr>
          <a:lstStyle/>
          <a:p>
            <a:pPr algn="ctr">
              <a:lnSpc>
                <a:spcPct val="130000"/>
              </a:lnSpc>
              <a:spcBef>
                <a:spcPts val="1400"/>
              </a:spcBef>
            </a:pPr>
            <a:endParaRPr lang="de-DE" sz="1400" dirty="0">
              <a:solidFill>
                <a:schemeClr val="accent2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44178" y="3933241"/>
            <a:ext cx="4535934" cy="3238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This is the </a:t>
            </a:r>
            <a:r>
              <a:rPr lang="en-GB" noProof="0" dirty="0" err="1"/>
              <a:t>subheadline</a:t>
            </a:r>
            <a:r>
              <a:rPr lang="en-GB" noProof="0" dirty="0"/>
              <a:t>.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1043608" y="2816747"/>
            <a:ext cx="4536000" cy="100811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defRPr sz="3600"/>
            </a:lvl1pPr>
          </a:lstStyle>
          <a:p>
            <a:r>
              <a:rPr lang="en-GB" noProof="0" dirty="0"/>
              <a:t>This is the Headline.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150" y="6197634"/>
            <a:ext cx="2016000" cy="32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29928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_5 M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323528" y="1340768"/>
            <a:ext cx="8496300" cy="446405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9" name="Titel 2"/>
          <p:cNvSpPr>
            <a:spLocks noGrp="1"/>
          </p:cNvSpPr>
          <p:nvPr>
            <p:ph type="title" hasCustomPrompt="1"/>
          </p:nvPr>
        </p:nvSpPr>
        <p:spPr>
          <a:xfrm>
            <a:off x="1043608" y="3645024"/>
            <a:ext cx="7776542" cy="1008112"/>
          </a:xfrm>
          <a:solidFill>
            <a:srgbClr val="FFFFFF">
              <a:alpha val="87843"/>
            </a:srgbClr>
          </a:solidFill>
        </p:spPr>
        <p:txBody>
          <a:bodyPr>
            <a:noAutofit/>
          </a:bodyPr>
          <a:lstStyle>
            <a:lvl1pPr>
              <a:defRPr sz="3600"/>
            </a:lvl1pPr>
          </a:lstStyle>
          <a:p>
            <a:pPr indent="179388"/>
            <a:r>
              <a:rPr lang="en-GB" noProof="0" dirty="0"/>
              <a:t>This is the Headline.</a:t>
            </a:r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43608" y="4653321"/>
            <a:ext cx="7776542" cy="323851"/>
          </a:xfrm>
          <a:prstGeom prst="rect">
            <a:avLst/>
          </a:prstGeom>
          <a:solidFill>
            <a:srgbClr val="FFFFFF">
              <a:alpha val="87843"/>
            </a:srgbClr>
          </a:solidFill>
        </p:spPr>
        <p:txBody>
          <a:bodyPr vert="horz" lIns="0" tIns="0" rIns="0" bIns="0" rtlCol="0" anchor="t" anchorCtr="0">
            <a:noAutofit/>
          </a:bodyPr>
          <a:lstStyle>
            <a:lvl1pPr marL="0" indent="182563">
              <a:buNone/>
              <a:defRPr lang="de-DE" sz="1600" b="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This is the </a:t>
            </a:r>
            <a:r>
              <a:rPr lang="en-GB" noProof="0" dirty="0" err="1"/>
              <a:t>subheadline</a:t>
            </a:r>
            <a:r>
              <a:rPr lang="en-GB" noProof="0" dirty="0"/>
              <a:t>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150" y="6197634"/>
            <a:ext cx="2016000" cy="32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827584" y="3645172"/>
            <a:ext cx="72000" cy="1332000"/>
          </a:xfrm>
          <a:solidFill>
            <a:schemeClr val="accent2"/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de-DE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5239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1 White 44 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0"/>
            <a:ext cx="9143386" cy="6096000"/>
          </a:xfrm>
          <a:prstGeom prst="rect">
            <a:avLst/>
          </a:prstGeom>
          <a:solidFill>
            <a:srgbClr val="0089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FFFFFF"/>
              </a:solidFill>
            </a:endParaRPr>
          </a:p>
        </p:txBody>
      </p:sp>
      <p:pic>
        <p:nvPicPr>
          <p:cNvPr id="10" name="Picture 9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1" r="11511" b="11679"/>
          <a:stretch/>
        </p:blipFill>
        <p:spPr bwMode="hidden">
          <a:xfrm>
            <a:off x="1735200" y="0"/>
            <a:ext cx="7408800" cy="6095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5002" y="1562101"/>
            <a:ext cx="7749591" cy="3780000"/>
          </a:xfrm>
        </p:spPr>
        <p:txBody>
          <a:bodyPr/>
          <a:lstStyle>
            <a:lvl1pPr marL="327025" indent="-327025">
              <a:defRPr sz="44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247104" y="6579086"/>
            <a:ext cx="1702595" cy="27891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r>
              <a:rPr lang="de-DE" dirty="0">
                <a:solidFill>
                  <a:srgbClr val="003B7E"/>
                </a:solidFill>
              </a:rPr>
              <a:t>31st January 2018</a:t>
            </a:r>
            <a:endParaRPr lang="en-GB" dirty="0">
              <a:solidFill>
                <a:srgbClr val="003B7E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2246" y="6579084"/>
            <a:ext cx="3208654" cy="2789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r>
              <a:rPr lang="en-GB" dirty="0">
                <a:solidFill>
                  <a:srgbClr val="003B7E"/>
                </a:solidFill>
              </a:rPr>
              <a:t>© METRO AG.   Offer Sounding Board. For internal use only.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225" y="6579087"/>
            <a:ext cx="288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fld id="{BD5CE54B-C29A-4A25-9174-59FEA10EAC97}" type="slidenum">
              <a:rPr lang="en-GB" smtClean="0">
                <a:solidFill>
                  <a:srgbClr val="003B7E"/>
                </a:solidFill>
              </a:rPr>
              <a:pPr/>
              <a:t>‹#›</a:t>
            </a:fld>
            <a:endParaRPr lang="en-GB" dirty="0">
              <a:solidFill>
                <a:srgbClr val="003B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432640"/>
      </p:ext>
    </p:extLst>
  </p:cSld>
  <p:clrMapOvr>
    <a:masterClrMapping/>
  </p:clrMapOvr>
  <p:hf sldNum="0"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2"/>
          <p:cNvSpPr>
            <a:spLocks noGrp="1"/>
          </p:cNvSpPr>
          <p:nvPr>
            <p:ph type="pic" sz="quarter" idx="14"/>
          </p:nvPr>
        </p:nvSpPr>
        <p:spPr>
          <a:xfrm>
            <a:off x="323850" y="1341438"/>
            <a:ext cx="8496300" cy="4464050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Titel 2"/>
          <p:cNvSpPr>
            <a:spLocks noGrp="1"/>
          </p:cNvSpPr>
          <p:nvPr>
            <p:ph type="title" hasCustomPrompt="1"/>
          </p:nvPr>
        </p:nvSpPr>
        <p:spPr>
          <a:xfrm>
            <a:off x="1043608" y="2168105"/>
            <a:ext cx="7776542" cy="1008112"/>
          </a:xfrm>
          <a:solidFill>
            <a:srgbClr val="FFFFFF">
              <a:alpha val="87843"/>
            </a:srgbClr>
          </a:solidFill>
        </p:spPr>
        <p:txBody>
          <a:bodyPr>
            <a:noAutofit/>
          </a:bodyPr>
          <a:lstStyle>
            <a:lvl1pPr>
              <a:defRPr sz="3600"/>
            </a:lvl1pPr>
          </a:lstStyle>
          <a:p>
            <a:pPr indent="179388"/>
            <a:r>
              <a:rPr lang="en-GB" noProof="0" dirty="0"/>
              <a:t>This is the Headline.</a:t>
            </a:r>
          </a:p>
        </p:txBody>
      </p:sp>
      <p:sp>
        <p:nvSpPr>
          <p:cNvPr id="11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43608" y="3176402"/>
            <a:ext cx="7776542" cy="323851"/>
          </a:xfrm>
          <a:prstGeom prst="rect">
            <a:avLst/>
          </a:prstGeom>
          <a:solidFill>
            <a:srgbClr val="FFFFFF">
              <a:alpha val="87843"/>
            </a:srgbClr>
          </a:solidFill>
        </p:spPr>
        <p:txBody>
          <a:bodyPr vert="horz" lIns="0" tIns="0" rIns="0" bIns="0" rtlCol="0" anchor="t" anchorCtr="0">
            <a:noAutofit/>
          </a:bodyPr>
          <a:lstStyle>
            <a:lvl1pPr marL="0" indent="182563">
              <a:buNone/>
              <a:defRPr lang="de-DE" sz="1600" b="0" dirty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This is the </a:t>
            </a:r>
            <a:r>
              <a:rPr lang="en-GB" noProof="0" dirty="0" err="1"/>
              <a:t>subheadline</a:t>
            </a:r>
            <a:r>
              <a:rPr lang="en-GB" noProof="0" dirty="0"/>
              <a:t>.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 bwMode="auto">
          <a:xfrm>
            <a:off x="6804248" y="6348079"/>
            <a:ext cx="2016000" cy="177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hteck 5"/>
          <p:cNvSpPr/>
          <p:nvPr userDrawn="1"/>
        </p:nvSpPr>
        <p:spPr>
          <a:xfrm>
            <a:off x="827591" y="2168105"/>
            <a:ext cx="73059" cy="1332148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rtlCol="0" anchor="ctr">
            <a:noAutofit/>
          </a:bodyPr>
          <a:lstStyle/>
          <a:p>
            <a:pPr algn="ctr">
              <a:lnSpc>
                <a:spcPct val="130000"/>
              </a:lnSpc>
              <a:spcBef>
                <a:spcPts val="1400"/>
              </a:spcBef>
            </a:pPr>
            <a:endParaRPr lang="de-DE" sz="1400" dirty="0">
              <a:solidFill>
                <a:schemeClr val="accent2"/>
              </a:solidFill>
            </a:endParaRPr>
          </a:p>
        </p:txBody>
      </p:sp>
      <p:sp>
        <p:nvSpPr>
          <p:cNvPr id="14" name="Content Placeholder 3"/>
          <p:cNvSpPr>
            <a:spLocks noGrp="1"/>
          </p:cNvSpPr>
          <p:nvPr>
            <p:ph sz="quarter" idx="15" hasCustomPrompt="1"/>
          </p:nvPr>
        </p:nvSpPr>
        <p:spPr>
          <a:xfrm>
            <a:off x="827584" y="2168860"/>
            <a:ext cx="72000" cy="1332000"/>
          </a:xfrm>
          <a:solidFill>
            <a:schemeClr val="accent2"/>
          </a:solidFill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de-DE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38688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.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323850" y="1341437"/>
            <a:ext cx="7056438" cy="4464051"/>
          </a:xfrm>
        </p:spPr>
        <p:txBody>
          <a:bodyPr/>
          <a:lstStyle>
            <a:lvl1pPr marL="212725" marR="0" indent="-212725" algn="l" defTabSz="914400" rtl="0" eaLnBrk="0" fontAlgn="base" latinLnBrk="0" hangingPunct="0">
              <a:lnSpc>
                <a:spcPct val="130000"/>
              </a:lnSpc>
              <a:spcBef>
                <a:spcPts val="2100"/>
              </a:spcBef>
              <a:spcAft>
                <a:spcPct val="0"/>
              </a:spcAft>
              <a:buClr>
                <a:srgbClr val="0E4171"/>
              </a:buClr>
              <a:buSzTx/>
              <a:buFont typeface="Wingdings" pitchFamily="2" charset="2"/>
              <a:buChar char="§"/>
              <a:tabLst/>
              <a:defRPr/>
            </a:lvl1pPr>
            <a:lvl2pPr marL="395288" marR="0" indent="-179388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E4171"/>
              </a:buClr>
              <a:buSzTx/>
              <a:buFont typeface="Arial" pitchFamily="34" charset="0"/>
              <a:buChar char="▪"/>
              <a:tabLst/>
              <a:defRPr/>
            </a:lvl2pPr>
            <a:lvl3pPr marL="485775" marR="0" indent="-142875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E4171"/>
              </a:buClr>
              <a:buSzTx/>
              <a:buFont typeface="Arial" pitchFamily="34" charset="0"/>
              <a:buChar char="▪"/>
              <a:tabLst/>
              <a:defRPr/>
            </a:lvl3pPr>
            <a:lvl4pPr marL="485775" marR="0" indent="-142875" algn="l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0E4171"/>
              </a:buClr>
              <a:buSzTx/>
              <a:buFont typeface="Arial" pitchFamily="34" charset="0"/>
              <a:buChar char="▪"/>
              <a:tabLst/>
              <a:defRPr/>
            </a:lvl4pPr>
          </a:lstStyle>
          <a:p>
            <a:pPr marL="212725" marR="0" lvl="0" indent="-212725" algn="l" defTabSz="914400" rtl="0" eaLnBrk="0" fontAlgn="base" latinLnBrk="0" hangingPunct="0">
              <a:lnSpc>
                <a:spcPct val="130000"/>
              </a:lnSpc>
              <a:spcBef>
                <a:spcPts val="2100"/>
              </a:spcBef>
              <a:spcAft>
                <a:spcPct val="0"/>
              </a:spcAft>
              <a:buClr>
                <a:srgbClr val="0E417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1400" b="1" i="0" u="none" strike="noStrike" kern="10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+mn-lt"/>
              </a:rPr>
              <a:t>Textmasterformat bearbeiten</a:t>
            </a:r>
          </a:p>
          <a:p>
            <a:pPr marL="212725" marR="0" lvl="1" indent="-212725" algn="l" defTabSz="914400" rtl="0" eaLnBrk="0" fontAlgn="base" latinLnBrk="0" hangingPunct="0">
              <a:lnSpc>
                <a:spcPct val="130000"/>
              </a:lnSpc>
              <a:spcBef>
                <a:spcPts val="2100"/>
              </a:spcBef>
              <a:spcAft>
                <a:spcPct val="0"/>
              </a:spcAft>
              <a:buClr>
                <a:srgbClr val="0E417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1400" b="1" i="0" u="none" strike="noStrike" kern="10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+mn-lt"/>
              </a:rPr>
              <a:t>Zweite Ebene</a:t>
            </a:r>
          </a:p>
          <a:p>
            <a:pPr marL="212725" marR="0" lvl="2" indent="-212725" algn="l" defTabSz="914400" rtl="0" eaLnBrk="0" fontAlgn="base" latinLnBrk="0" hangingPunct="0">
              <a:lnSpc>
                <a:spcPct val="130000"/>
              </a:lnSpc>
              <a:spcBef>
                <a:spcPts val="2100"/>
              </a:spcBef>
              <a:spcAft>
                <a:spcPct val="0"/>
              </a:spcAft>
              <a:buClr>
                <a:srgbClr val="0E417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1400" b="1" i="0" u="none" strike="noStrike" kern="10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+mn-lt"/>
              </a:rPr>
              <a:t>Dritte Ebene</a:t>
            </a:r>
          </a:p>
          <a:p>
            <a:pPr marL="212725" marR="0" lvl="3" indent="-212725" algn="l" defTabSz="914400" rtl="0" eaLnBrk="0" fontAlgn="base" latinLnBrk="0" hangingPunct="0">
              <a:lnSpc>
                <a:spcPct val="130000"/>
              </a:lnSpc>
              <a:spcBef>
                <a:spcPts val="2100"/>
              </a:spcBef>
              <a:spcAft>
                <a:spcPct val="0"/>
              </a:spcAft>
              <a:buClr>
                <a:srgbClr val="0E4171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de-DE" sz="1400" b="1" i="0" u="none" strike="noStrike" kern="1000" cap="none" spc="0" normalizeH="0" baseline="0" noProof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+mn-lt"/>
              </a:rPr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38390481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.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323852" y="1341437"/>
            <a:ext cx="4176713" cy="4464051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1" name="Inhaltsplatzhalter 4"/>
          <p:cNvSpPr>
            <a:spLocks noGrp="1"/>
          </p:cNvSpPr>
          <p:nvPr>
            <p:ph sz="quarter" idx="14"/>
          </p:nvPr>
        </p:nvSpPr>
        <p:spPr>
          <a:xfrm>
            <a:off x="4643440" y="1341437"/>
            <a:ext cx="4176711" cy="4464051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4116669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und Tex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323850" y="1341437"/>
            <a:ext cx="5328270" cy="446405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1" name="Inhaltsplatzhalter 4"/>
          <p:cNvSpPr>
            <a:spLocks noGrp="1"/>
          </p:cNvSpPr>
          <p:nvPr>
            <p:ph sz="quarter" idx="14"/>
          </p:nvPr>
        </p:nvSpPr>
        <p:spPr>
          <a:xfrm>
            <a:off x="5940425" y="1341438"/>
            <a:ext cx="2879724" cy="21235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9" name="Inhaltsplatzhalter 4"/>
          <p:cNvSpPr>
            <a:spLocks noGrp="1"/>
          </p:cNvSpPr>
          <p:nvPr>
            <p:ph sz="quarter" idx="18"/>
          </p:nvPr>
        </p:nvSpPr>
        <p:spPr>
          <a:xfrm>
            <a:off x="5940153" y="3681029"/>
            <a:ext cx="2879998" cy="212356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24171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er und Texte – vierf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.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323852" y="1341439"/>
            <a:ext cx="4176713" cy="2154347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1" name="Inhaltsplatzhalter 4"/>
          <p:cNvSpPr>
            <a:spLocks noGrp="1"/>
          </p:cNvSpPr>
          <p:nvPr>
            <p:ph sz="quarter" idx="14"/>
          </p:nvPr>
        </p:nvSpPr>
        <p:spPr>
          <a:xfrm>
            <a:off x="4643440" y="1341439"/>
            <a:ext cx="4176711" cy="2154347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9" name="Inhaltsplatzhalter 4"/>
          <p:cNvSpPr>
            <a:spLocks noGrp="1"/>
          </p:cNvSpPr>
          <p:nvPr>
            <p:ph sz="quarter" idx="15"/>
          </p:nvPr>
        </p:nvSpPr>
        <p:spPr>
          <a:xfrm>
            <a:off x="323852" y="3640137"/>
            <a:ext cx="4176713" cy="2165353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0" name="Inhaltsplatzhalter 4"/>
          <p:cNvSpPr>
            <a:spLocks noGrp="1"/>
          </p:cNvSpPr>
          <p:nvPr>
            <p:ph sz="quarter" idx="16"/>
          </p:nvPr>
        </p:nvSpPr>
        <p:spPr>
          <a:xfrm>
            <a:off x="4643440" y="3640137"/>
            <a:ext cx="4176711" cy="2165353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17843793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er und Texte – sechsf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sz="quarter" idx="13"/>
          </p:nvPr>
        </p:nvSpPr>
        <p:spPr>
          <a:xfrm>
            <a:off x="323852" y="1341439"/>
            <a:ext cx="2735263" cy="21543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1" name="Inhaltsplatzhalter 4"/>
          <p:cNvSpPr>
            <a:spLocks noGrp="1"/>
          </p:cNvSpPr>
          <p:nvPr>
            <p:ph sz="quarter" idx="14"/>
          </p:nvPr>
        </p:nvSpPr>
        <p:spPr>
          <a:xfrm>
            <a:off x="3203578" y="1341439"/>
            <a:ext cx="2736849" cy="21543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9" name="Inhaltsplatzhalter 4"/>
          <p:cNvSpPr>
            <a:spLocks noGrp="1"/>
          </p:cNvSpPr>
          <p:nvPr>
            <p:ph sz="quarter" idx="15"/>
          </p:nvPr>
        </p:nvSpPr>
        <p:spPr>
          <a:xfrm>
            <a:off x="323852" y="3640137"/>
            <a:ext cx="2735263" cy="21653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0" name="Inhaltsplatzhalter 4"/>
          <p:cNvSpPr>
            <a:spLocks noGrp="1"/>
          </p:cNvSpPr>
          <p:nvPr>
            <p:ph sz="quarter" idx="16"/>
          </p:nvPr>
        </p:nvSpPr>
        <p:spPr>
          <a:xfrm>
            <a:off x="3203578" y="3640137"/>
            <a:ext cx="2736849" cy="21653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2" name="Inhaltsplatzhalter 4"/>
          <p:cNvSpPr>
            <a:spLocks noGrp="1"/>
          </p:cNvSpPr>
          <p:nvPr>
            <p:ph sz="quarter" idx="17"/>
          </p:nvPr>
        </p:nvSpPr>
        <p:spPr>
          <a:xfrm>
            <a:off x="6084888" y="1341439"/>
            <a:ext cx="2735262" cy="215434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3" name="Inhaltsplatzhalter 4"/>
          <p:cNvSpPr>
            <a:spLocks noGrp="1"/>
          </p:cNvSpPr>
          <p:nvPr>
            <p:ph sz="quarter" idx="18"/>
          </p:nvPr>
        </p:nvSpPr>
        <p:spPr>
          <a:xfrm>
            <a:off x="6084888" y="3640137"/>
            <a:ext cx="2735262" cy="216535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  <p:sp>
        <p:nvSpPr>
          <p:cNvPr id="19" name="Titel 1"/>
          <p:cNvSpPr>
            <a:spLocks noGrp="1"/>
          </p:cNvSpPr>
          <p:nvPr>
            <p:ph type="title" hasCustomPrompt="1"/>
          </p:nvPr>
        </p:nvSpPr>
        <p:spPr>
          <a:xfrm>
            <a:off x="323850" y="333376"/>
            <a:ext cx="7056438" cy="633413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59163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/>
          <p:cNvSpPr>
            <a:spLocks noGrp="1"/>
          </p:cNvSpPr>
          <p:nvPr>
            <p:ph type="pic" sz="quarter" idx="10" hasCustomPrompt="1"/>
          </p:nvPr>
        </p:nvSpPr>
        <p:spPr>
          <a:xfrm>
            <a:off x="323850" y="1341437"/>
            <a:ext cx="8496300" cy="4464051"/>
          </a:xfrm>
          <a:prstGeom prst="rect">
            <a:avLst/>
          </a:prstGeo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GB" noProof="0" dirty="0"/>
              <a:t>Bild durch Klicken auf Symbol hinzufügen.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42745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oßflächiges Bild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2"/>
          <p:cNvSpPr>
            <a:spLocks noGrp="1"/>
          </p:cNvSpPr>
          <p:nvPr>
            <p:ph type="pic" sz="quarter" idx="13" hasCustomPrompt="1"/>
          </p:nvPr>
        </p:nvSpPr>
        <p:spPr>
          <a:xfrm>
            <a:off x="215900" y="333375"/>
            <a:ext cx="8712200" cy="5472113"/>
          </a:xfrm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de-DE" noProof="0" dirty="0"/>
              <a:t>Bild durch Klicken auf Symbol hinzufügen.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bearbeitenghjh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293481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911865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ipping-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Titelmasterformat</a:t>
            </a:r>
            <a:r>
              <a:rPr lang="en-GB" noProof="0" dirty="0"/>
              <a:t> </a:t>
            </a:r>
            <a:r>
              <a:rPr lang="en-GB" noProof="0" dirty="0" err="1"/>
              <a:t>durch</a:t>
            </a:r>
            <a:r>
              <a:rPr lang="en-GB" noProof="0" dirty="0"/>
              <a:t> </a:t>
            </a:r>
            <a:r>
              <a:rPr lang="en-GB" noProof="0" dirty="0" err="1"/>
              <a:t>Klicken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r>
              <a:rPr lang="en-GB" noProof="0" dirty="0"/>
              <a:t>.</a:t>
            </a:r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3"/>
          </p:nvPr>
        </p:nvSpPr>
        <p:spPr>
          <a:xfrm>
            <a:off x="323850" y="1341439"/>
            <a:ext cx="8496300" cy="2159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noProof="0"/>
              <a:t>Bild durch Klicken auf Symbol hinzufügen</a:t>
            </a:r>
            <a:endParaRPr lang="en-GB" noProof="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323850" y="3644901"/>
            <a:ext cx="8496300" cy="2160588"/>
          </a:xfrm>
        </p:spPr>
        <p:txBody>
          <a:bodyPr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</p:txBody>
      </p:sp>
    </p:spTree>
    <p:extLst>
      <p:ext uri="{BB962C8B-B14F-4D97-AF65-F5344CB8AC3E}">
        <p14:creationId xmlns:p14="http://schemas.microsoft.com/office/powerpoint/2010/main" val="486314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05002" y="1628775"/>
            <a:ext cx="8461186" cy="4467229"/>
          </a:xfrm>
        </p:spPr>
        <p:txBody>
          <a:bodyPr/>
          <a:lstStyle>
            <a:lvl2pPr marL="144000">
              <a:defRPr/>
            </a:lvl2pPr>
          </a:lstStyle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247104" y="6579086"/>
            <a:ext cx="1702595" cy="27891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r>
              <a:rPr lang="de-DE" dirty="0">
                <a:solidFill>
                  <a:srgbClr val="003B7E"/>
                </a:solidFill>
              </a:rPr>
              <a:t>31st January 2018</a:t>
            </a:r>
            <a:endParaRPr lang="en-GB" dirty="0">
              <a:solidFill>
                <a:srgbClr val="003B7E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2246" y="6579084"/>
            <a:ext cx="3208654" cy="2789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r>
              <a:rPr lang="en-GB" dirty="0">
                <a:solidFill>
                  <a:srgbClr val="003B7E"/>
                </a:solidFill>
              </a:rPr>
              <a:t>© METRO AG.   Offer Sounding Board. For internal use only.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225" y="6579087"/>
            <a:ext cx="288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fld id="{BD5CE54B-C29A-4A25-9174-59FEA10EAC97}" type="slidenum">
              <a:rPr lang="en-GB" smtClean="0">
                <a:solidFill>
                  <a:srgbClr val="003B7E"/>
                </a:solidFill>
              </a:rPr>
              <a:pPr/>
              <a:t>‹#›</a:t>
            </a:fld>
            <a:endParaRPr lang="en-GB" dirty="0">
              <a:solidFill>
                <a:srgbClr val="003B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2598"/>
      </p:ext>
    </p:extLst>
  </p:cSld>
  <p:clrMapOvr>
    <a:masterClrMapping/>
  </p:clrMapOvr>
  <p:hf sldNum="0" hd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MAG_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86897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MAG_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924945"/>
            <a:ext cx="4438749" cy="719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6751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Yellow 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hidden">
          <a:xfrm>
            <a:off x="0" y="0"/>
            <a:ext cx="9143386" cy="609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61" r="11511" b="11679"/>
          <a:stretch/>
        </p:blipFill>
        <p:spPr bwMode="hidden">
          <a:xfrm>
            <a:off x="1735200" y="0"/>
            <a:ext cx="7408800" cy="6095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3625" y="1517660"/>
            <a:ext cx="1343025" cy="1742708"/>
          </a:xfrm>
        </p:spPr>
        <p:txBody>
          <a:bodyPr anchor="t" anchorCtr="0"/>
          <a:lstStyle>
            <a:lvl1pPr algn="l">
              <a:defRPr sz="6500" spc="-225">
                <a:solidFill>
                  <a:schemeClr val="bg2"/>
                </a:solidFill>
              </a:defRPr>
            </a:lvl1pPr>
          </a:lstStyle>
          <a:p>
            <a:r>
              <a:rPr lang="en-GB" noProof="0" dirty="0"/>
              <a:t>00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828800" y="1587018"/>
            <a:ext cx="5614988" cy="1680063"/>
          </a:xfrm>
        </p:spPr>
        <p:txBody>
          <a:bodyPr/>
          <a:lstStyle>
            <a:lvl1pPr marL="0" indent="0">
              <a:buNone/>
              <a:defRPr sz="2600" b="1" cap="all" baseline="0">
                <a:solidFill>
                  <a:schemeClr val="bg2"/>
                </a:solidFill>
                <a:latin typeface="+mj-lt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247104" y="6579086"/>
            <a:ext cx="1702595" cy="27891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r>
              <a:rPr lang="de-DE" dirty="0">
                <a:solidFill>
                  <a:srgbClr val="003B7E"/>
                </a:solidFill>
              </a:rPr>
              <a:t>31st January 2018</a:t>
            </a:r>
            <a:endParaRPr lang="en-GB" dirty="0">
              <a:solidFill>
                <a:srgbClr val="003B7E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2246" y="6579084"/>
            <a:ext cx="3208654" cy="2789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r>
              <a:rPr lang="en-GB" dirty="0">
                <a:solidFill>
                  <a:srgbClr val="003B7E"/>
                </a:solidFill>
              </a:rPr>
              <a:t>© METRO AG.   Offer Sounding Board. For internal use only.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225" y="6579087"/>
            <a:ext cx="288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fld id="{BD5CE54B-C29A-4A25-9174-59FEA10EAC97}" type="slidenum">
              <a:rPr lang="en-GB" smtClean="0">
                <a:solidFill>
                  <a:srgbClr val="003B7E"/>
                </a:solidFill>
              </a:rPr>
              <a:pPr/>
              <a:t>‹#›</a:t>
            </a:fld>
            <a:endParaRPr lang="en-GB" dirty="0">
              <a:solidFill>
                <a:srgbClr val="003B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235261"/>
      </p:ext>
    </p:extLst>
  </p:cSld>
  <p:clrMapOvr>
    <a:masterClrMapping/>
  </p:clrMapOvr>
  <p:hf sldNum="0"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ntact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403224" y="1381125"/>
            <a:ext cx="2152809" cy="47261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405000" y="404813"/>
            <a:ext cx="2060388" cy="3486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999" y="2062800"/>
            <a:ext cx="7011987" cy="1141200"/>
          </a:xfrm>
        </p:spPr>
        <p:txBody>
          <a:bodyPr anchor="b" anchorCtr="0"/>
          <a:lstStyle>
            <a:lvl1pPr algn="l"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GB" noProof="0" dirty="0"/>
              <a:t>MASTER</a:t>
            </a:r>
            <a:r>
              <a:rPr lang="en-US" dirty="0"/>
              <a:t>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428999"/>
            <a:ext cx="7011987" cy="2600325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2"/>
                </a:solidFill>
              </a:defRPr>
            </a:lvl1pPr>
            <a:lvl2pPr marL="342892" indent="0" algn="ctr">
              <a:buNone/>
              <a:defRPr sz="1500"/>
            </a:lvl2pPr>
            <a:lvl3pPr marL="685783" indent="0" algn="ctr">
              <a:buNone/>
              <a:defRPr sz="1350"/>
            </a:lvl3pPr>
            <a:lvl4pPr marL="1028675" indent="0" algn="ctr">
              <a:buNone/>
              <a:defRPr sz="1200"/>
            </a:lvl4pPr>
            <a:lvl5pPr marL="1371566" indent="0" algn="ctr">
              <a:buNone/>
              <a:defRPr sz="1200"/>
            </a:lvl5pPr>
            <a:lvl6pPr marL="1714457" indent="0" algn="ctr">
              <a:buNone/>
              <a:defRPr sz="1200"/>
            </a:lvl6pPr>
            <a:lvl7pPr marL="2057348" indent="0" algn="ctr">
              <a:buNone/>
              <a:defRPr sz="1200"/>
            </a:lvl7pPr>
            <a:lvl8pPr marL="2400240" indent="0" algn="ctr">
              <a:buNone/>
              <a:defRPr sz="1200"/>
            </a:lvl8pPr>
            <a:lvl9pPr marL="2743132" indent="0" algn="ctr">
              <a:buNone/>
              <a:defRPr sz="1200"/>
            </a:lvl9pPr>
          </a:lstStyle>
          <a:p>
            <a:r>
              <a:rPr lang="en-US" noProof="0" dirty="0"/>
              <a:t>Click to edit Master subtitle style</a:t>
            </a:r>
            <a:endParaRPr lang="en-GB" noProof="0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247104" y="6579086"/>
            <a:ext cx="1702595" cy="27891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r>
              <a:rPr lang="de-DE" dirty="0">
                <a:solidFill>
                  <a:srgbClr val="003B7E"/>
                </a:solidFill>
              </a:rPr>
              <a:t>31st January 2018</a:t>
            </a:r>
            <a:endParaRPr lang="en-GB" dirty="0">
              <a:solidFill>
                <a:srgbClr val="003B7E"/>
              </a:solidFill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2246" y="6579084"/>
            <a:ext cx="3208654" cy="2789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r>
              <a:rPr lang="en-GB" dirty="0">
                <a:solidFill>
                  <a:srgbClr val="003B7E"/>
                </a:solidFill>
              </a:rPr>
              <a:t>© METRO AG.   Offer Sounding Board. For internal use only.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225" y="6579087"/>
            <a:ext cx="288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fld id="{BD5CE54B-C29A-4A25-9174-59FEA10EAC97}" type="slidenum">
              <a:rPr lang="en-GB" smtClean="0">
                <a:solidFill>
                  <a:srgbClr val="003B7E"/>
                </a:solidFill>
              </a:rPr>
              <a:pPr/>
              <a:t>‹#›</a:t>
            </a:fld>
            <a:endParaRPr lang="en-GB" dirty="0">
              <a:solidFill>
                <a:srgbClr val="003B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410012"/>
      </p:ext>
    </p:extLst>
  </p:cSld>
  <p:clrMapOvr>
    <a:masterClrMapping/>
  </p:clrMapOvr>
  <p:hf sldNum="0"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</a:t>
            </a:r>
            <a:r>
              <a:rPr lang="en-GB" noProof="0" dirty="0"/>
              <a:t>MASTER</a:t>
            </a:r>
            <a:r>
              <a:rPr lang="en-US" dirty="0"/>
              <a:t>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>
                <a:solidFill>
                  <a:srgbClr val="003B7E"/>
                </a:solidFill>
              </a:rPr>
              <a:t>27/09/2017</a:t>
            </a:r>
            <a:endParaRPr lang="en-GB">
              <a:solidFill>
                <a:srgbClr val="003B7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solidFill>
                  <a:srgbClr val="003B7E"/>
                </a:solidFill>
              </a:rPr>
              <a:t>© METRO AG.   Presentation title.   Classification level: Strictly confidential, confidential, for internal use only, public. Verdana 6.5 pt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CE54B-C29A-4A25-9174-59FEA10EAC97}" type="slidenum">
              <a:rPr lang="en-GB" smtClean="0">
                <a:solidFill>
                  <a:srgbClr val="003B7E"/>
                </a:solidFill>
              </a:rPr>
              <a:pPr/>
              <a:t>‹#›</a:t>
            </a:fld>
            <a:endParaRPr lang="en-GB">
              <a:solidFill>
                <a:srgbClr val="003B7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03626" y="6451875"/>
            <a:ext cx="7040165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6621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_3 M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4427992" y="2934751"/>
            <a:ext cx="72000" cy="12384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rtlCol="0" anchor="ctr">
            <a:noAutofit/>
          </a:bodyPr>
          <a:lstStyle/>
          <a:p>
            <a:pPr algn="ctr">
              <a:lnSpc>
                <a:spcPct val="130000"/>
              </a:lnSpc>
              <a:spcBef>
                <a:spcPts val="1400"/>
              </a:spcBef>
            </a:pPr>
            <a:endParaRPr lang="de-DE" sz="1400" dirty="0">
              <a:solidFill>
                <a:srgbClr val="F9AE00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44008" y="3933241"/>
            <a:ext cx="4176464" cy="3238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This is the </a:t>
            </a:r>
            <a:r>
              <a:rPr lang="en-GB" noProof="0" dirty="0" err="1"/>
              <a:t>subheadline</a:t>
            </a:r>
            <a:r>
              <a:rPr lang="en-GB" noProof="0" dirty="0"/>
              <a:t>.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4643438" y="2816747"/>
            <a:ext cx="4176712" cy="100811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defRPr sz="3600"/>
            </a:lvl1pPr>
          </a:lstStyle>
          <a:p>
            <a:r>
              <a:rPr lang="en-GB" noProof="0" dirty="0"/>
              <a:t>This is the headline.</a:t>
            </a:r>
          </a:p>
        </p:txBody>
      </p:sp>
      <p:sp>
        <p:nvSpPr>
          <p:cNvPr id="33" name="Bildplatzhalter 2"/>
          <p:cNvSpPr>
            <a:spLocks noGrp="1"/>
          </p:cNvSpPr>
          <p:nvPr>
            <p:ph type="pic" sz="quarter" idx="18"/>
          </p:nvPr>
        </p:nvSpPr>
        <p:spPr>
          <a:xfrm>
            <a:off x="322968" y="4590093"/>
            <a:ext cx="1548732" cy="19294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5" name="Bildplatzhalter 2"/>
          <p:cNvSpPr>
            <a:spLocks noGrp="1"/>
          </p:cNvSpPr>
          <p:nvPr>
            <p:ph type="pic" sz="quarter" idx="19"/>
          </p:nvPr>
        </p:nvSpPr>
        <p:spPr>
          <a:xfrm>
            <a:off x="2364825" y="4591990"/>
            <a:ext cx="1548732" cy="19294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6" name="Bildplatzhalter 2"/>
          <p:cNvSpPr>
            <a:spLocks noGrp="1"/>
          </p:cNvSpPr>
          <p:nvPr>
            <p:ph type="pic" sz="quarter" idx="20"/>
          </p:nvPr>
        </p:nvSpPr>
        <p:spPr>
          <a:xfrm>
            <a:off x="323850" y="2463698"/>
            <a:ext cx="1548732" cy="19294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7" name="Bildplatzhalter 2"/>
          <p:cNvSpPr>
            <a:spLocks noGrp="1"/>
          </p:cNvSpPr>
          <p:nvPr>
            <p:ph type="pic" sz="quarter" idx="21"/>
          </p:nvPr>
        </p:nvSpPr>
        <p:spPr>
          <a:xfrm>
            <a:off x="2365707" y="2465595"/>
            <a:ext cx="1548732" cy="19294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8" name="Bildplatzhalter 2"/>
          <p:cNvSpPr>
            <a:spLocks noGrp="1"/>
          </p:cNvSpPr>
          <p:nvPr>
            <p:ph type="pic" sz="quarter" idx="22"/>
          </p:nvPr>
        </p:nvSpPr>
        <p:spPr>
          <a:xfrm>
            <a:off x="324746" y="337303"/>
            <a:ext cx="1548732" cy="19294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9" name="Bildplatzhalter 2"/>
          <p:cNvSpPr>
            <a:spLocks noGrp="1"/>
          </p:cNvSpPr>
          <p:nvPr>
            <p:ph type="pic" sz="quarter" idx="23"/>
          </p:nvPr>
        </p:nvSpPr>
        <p:spPr>
          <a:xfrm>
            <a:off x="2366603" y="339200"/>
            <a:ext cx="1548732" cy="19294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150" y="6197634"/>
            <a:ext cx="2016000" cy="32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6476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_2 M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>
          <a:xfrm>
            <a:off x="4427992" y="2934751"/>
            <a:ext cx="72000" cy="1238400"/>
          </a:xfrm>
          <a:prstGeom prst="rect">
            <a:avLst/>
          </a:prstGeom>
          <a:solidFill>
            <a:schemeClr val="accent2"/>
          </a:solidFill>
        </p:spPr>
        <p:txBody>
          <a:bodyPr lIns="0" tIns="0" rIns="0" bIns="0" rtlCol="0" anchor="ctr">
            <a:noAutofit/>
          </a:bodyPr>
          <a:lstStyle/>
          <a:p>
            <a:pPr algn="ctr">
              <a:lnSpc>
                <a:spcPct val="130000"/>
              </a:lnSpc>
              <a:spcBef>
                <a:spcPts val="1400"/>
              </a:spcBef>
            </a:pPr>
            <a:endParaRPr lang="de-DE" sz="1400" dirty="0">
              <a:solidFill>
                <a:srgbClr val="F9AE00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644008" y="3933241"/>
            <a:ext cx="4176464" cy="32385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noProof="0" dirty="0"/>
              <a:t>This is the </a:t>
            </a:r>
            <a:r>
              <a:rPr lang="en-GB" noProof="0" dirty="0" err="1"/>
              <a:t>subheadline</a:t>
            </a:r>
            <a:r>
              <a:rPr lang="en-GB" noProof="0" dirty="0"/>
              <a:t>.</a:t>
            </a:r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4643438" y="2816747"/>
            <a:ext cx="4176712" cy="100811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defRPr sz="3600" baseline="0"/>
            </a:lvl1pPr>
          </a:lstStyle>
          <a:p>
            <a:r>
              <a:rPr lang="en-GB" noProof="0" dirty="0"/>
              <a:t>This is the headline.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4"/>
          </p:nvPr>
        </p:nvSpPr>
        <p:spPr>
          <a:xfrm>
            <a:off x="323928" y="333377"/>
            <a:ext cx="3600000" cy="143943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0" name="Bildplatzhalter 2"/>
          <p:cNvSpPr>
            <a:spLocks noGrp="1"/>
          </p:cNvSpPr>
          <p:nvPr>
            <p:ph type="pic" sz="quarter" idx="15"/>
          </p:nvPr>
        </p:nvSpPr>
        <p:spPr>
          <a:xfrm>
            <a:off x="323928" y="1915023"/>
            <a:ext cx="3600000" cy="143943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6"/>
          </p:nvPr>
        </p:nvSpPr>
        <p:spPr>
          <a:xfrm>
            <a:off x="323928" y="3496669"/>
            <a:ext cx="3600000" cy="143943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2" name="Bildplatzhalter 2"/>
          <p:cNvSpPr>
            <a:spLocks noGrp="1"/>
          </p:cNvSpPr>
          <p:nvPr>
            <p:ph type="pic" sz="quarter" idx="17"/>
          </p:nvPr>
        </p:nvSpPr>
        <p:spPr>
          <a:xfrm>
            <a:off x="323928" y="5078315"/>
            <a:ext cx="3600000" cy="143943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04150" y="6197634"/>
            <a:ext cx="2016000" cy="32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0452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emf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5000" y="404814"/>
            <a:ext cx="8457647" cy="10166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e-DE"/>
              <a:t>Mastertitelformat bearbeiten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5000" y="1628775"/>
            <a:ext cx="8457647" cy="446722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47104" y="6579086"/>
            <a:ext cx="1702595" cy="278914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r>
              <a:rPr lang="de-DE" dirty="0">
                <a:solidFill>
                  <a:srgbClr val="003B7E"/>
                </a:solidFill>
              </a:rPr>
              <a:t>31st January 2018</a:t>
            </a:r>
            <a:endParaRPr lang="en-GB" dirty="0">
              <a:solidFill>
                <a:srgbClr val="003B7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92246" y="6579084"/>
            <a:ext cx="3208654" cy="27891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r>
              <a:rPr lang="en-GB" dirty="0">
                <a:solidFill>
                  <a:srgbClr val="003B7E"/>
                </a:solidFill>
              </a:rPr>
              <a:t>© METRO AG.   Offer Sounding Board. For internal use only.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225" y="6579087"/>
            <a:ext cx="288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650">
                <a:solidFill>
                  <a:schemeClr val="tx2"/>
                </a:solidFill>
              </a:defRPr>
            </a:lvl1pPr>
          </a:lstStyle>
          <a:p>
            <a:fld id="{BD5CE54B-C29A-4A25-9174-59FEA10EAC97}" type="slidenum">
              <a:rPr lang="en-GB" smtClean="0">
                <a:solidFill>
                  <a:srgbClr val="003B7E"/>
                </a:solidFill>
              </a:rPr>
              <a:pPr/>
              <a:t>‹#›</a:t>
            </a:fld>
            <a:endParaRPr lang="en-GB" dirty="0">
              <a:solidFill>
                <a:srgbClr val="003B7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670" y="6467475"/>
            <a:ext cx="1241630" cy="21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73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  <p:sldLayoutId id="2147483970" r:id="rId12"/>
    <p:sldLayoutId id="2147483971" r:id="rId13"/>
    <p:sldLayoutId id="2147483972" r:id="rId14"/>
    <p:sldLayoutId id="2147483973" r:id="rId15"/>
    <p:sldLayoutId id="2147483974" r:id="rId16"/>
    <p:sldLayoutId id="2147483975" r:id="rId17"/>
    <p:sldLayoutId id="2147483976" r:id="rId18"/>
    <p:sldLayoutId id="2147483977" r:id="rId19"/>
    <p:sldLayoutId id="2147483978" r:id="rId20"/>
    <p:sldLayoutId id="2147483979" r:id="rId21"/>
    <p:sldLayoutId id="2147483980" r:id="rId22"/>
    <p:sldLayoutId id="2147483981" r:id="rId23"/>
    <p:sldLayoutId id="2147483982" r:id="rId24"/>
    <p:sldLayoutId id="2147483922" r:id="rId25"/>
    <p:sldLayoutId id="2147483946" r:id="rId26"/>
    <p:sldLayoutId id="2147483945" r:id="rId27"/>
    <p:sldLayoutId id="2147483940" r:id="rId28"/>
    <p:sldLayoutId id="2147483941" r:id="rId29"/>
    <p:sldLayoutId id="2147483952" r:id="rId30"/>
    <p:sldLayoutId id="2147483935" r:id="rId31"/>
    <p:sldLayoutId id="2147483936" r:id="rId32"/>
    <p:sldLayoutId id="2147483924" r:id="rId33"/>
    <p:sldLayoutId id="2147483937" r:id="rId34"/>
    <p:sldLayoutId id="2147483926" r:id="rId35"/>
    <p:sldLayoutId id="2147483927" r:id="rId36"/>
    <p:sldLayoutId id="2147483947" r:id="rId37"/>
    <p:sldLayoutId id="2147483930" r:id="rId38"/>
    <p:sldLayoutId id="2147483939" r:id="rId39"/>
    <p:sldLayoutId id="2147483955" r:id="rId40"/>
    <p:sldLayoutId id="2147483954" r:id="rId41"/>
  </p:sldLayoutIdLst>
  <p:hf sldNum="0"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2400" b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685783" rtl="0" eaLnBrk="1" latinLnBrk="0" hangingPunct="1">
        <a:lnSpc>
          <a:spcPct val="90000"/>
        </a:lnSpc>
        <a:spcBef>
          <a:spcPts val="900"/>
        </a:spcBef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-144000" algn="l" defTabSz="685783" rtl="0" eaLnBrk="1" latinLnBrk="0" hangingPunct="1">
        <a:lnSpc>
          <a:spcPct val="90000"/>
        </a:lnSpc>
        <a:spcBef>
          <a:spcPts val="450"/>
        </a:spcBef>
        <a:buSzPct val="110000"/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287338" indent="-144463" algn="l" defTabSz="685783" rtl="0" eaLnBrk="1" latinLnBrk="0" hangingPunct="1">
        <a:lnSpc>
          <a:spcPct val="90000"/>
        </a:lnSpc>
        <a:spcBef>
          <a:spcPts val="450"/>
        </a:spcBef>
        <a:buSzPct val="110000"/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419100" indent="-142875" algn="l" defTabSz="685783" rtl="0" eaLnBrk="1" latinLnBrk="0" hangingPunct="1">
        <a:lnSpc>
          <a:spcPct val="90000"/>
        </a:lnSpc>
        <a:spcBef>
          <a:spcPts val="450"/>
        </a:spcBef>
        <a:buSzPct val="110000"/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561975" indent="-142875" algn="l" defTabSz="685783" rtl="0" eaLnBrk="1" latinLnBrk="0" hangingPunct="1">
        <a:lnSpc>
          <a:spcPct val="90000"/>
        </a:lnSpc>
        <a:spcBef>
          <a:spcPts val="450"/>
        </a:spcBef>
        <a:buSzPct val="110000"/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97" userDrawn="1">
          <p15:clr>
            <a:srgbClr val="F26B43"/>
          </p15:clr>
        </p15:guide>
        <p15:guide id="3" pos="2947" userDrawn="1">
          <p15:clr>
            <a:srgbClr val="F26B43"/>
          </p15:clr>
        </p15:guide>
        <p15:guide id="4" pos="3340" userDrawn="1">
          <p15:clr>
            <a:srgbClr val="F26B43"/>
          </p15:clr>
        </p15:guide>
        <p15:guide id="5" pos="3389" userDrawn="1">
          <p15:clr>
            <a:srgbClr val="F26B43"/>
          </p15:clr>
        </p15:guide>
        <p15:guide id="6" pos="3794" userDrawn="1">
          <p15:clr>
            <a:srgbClr val="F26B43"/>
          </p15:clr>
        </p15:guide>
        <p15:guide id="7" pos="3841" userDrawn="1">
          <p15:clr>
            <a:srgbClr val="F26B43"/>
          </p15:clr>
        </p15:guide>
        <p15:guide id="8" pos="4239" userDrawn="1">
          <p15:clr>
            <a:srgbClr val="F26B43"/>
          </p15:clr>
        </p15:guide>
        <p15:guide id="9" pos="4289" userDrawn="1">
          <p15:clr>
            <a:srgbClr val="F26B43"/>
          </p15:clr>
        </p15:guide>
        <p15:guide id="10" pos="4689" userDrawn="1">
          <p15:clr>
            <a:srgbClr val="F26B43"/>
          </p15:clr>
        </p15:guide>
        <p15:guide id="11" pos="4736" userDrawn="1">
          <p15:clr>
            <a:srgbClr val="F26B43"/>
          </p15:clr>
        </p15:guide>
        <p15:guide id="12" pos="5137" userDrawn="1">
          <p15:clr>
            <a:srgbClr val="F26B43"/>
          </p15:clr>
        </p15:guide>
        <p15:guide id="13" pos="5186" userDrawn="1">
          <p15:clr>
            <a:srgbClr val="F26B43"/>
          </p15:clr>
        </p15:guide>
        <p15:guide id="14" pos="5585" userDrawn="1">
          <p15:clr>
            <a:srgbClr val="F26B43"/>
          </p15:clr>
        </p15:guide>
        <p15:guide id="15" pos="2493" userDrawn="1">
          <p15:clr>
            <a:srgbClr val="F26B43"/>
          </p15:clr>
        </p15:guide>
        <p15:guide id="16" pos="2444" userDrawn="1">
          <p15:clr>
            <a:srgbClr val="F26B43"/>
          </p15:clr>
        </p15:guide>
        <p15:guide id="17" pos="2050" userDrawn="1">
          <p15:clr>
            <a:srgbClr val="F26B43"/>
          </p15:clr>
        </p15:guide>
        <p15:guide id="18" pos="2000" userDrawn="1">
          <p15:clr>
            <a:srgbClr val="F26B43"/>
          </p15:clr>
        </p15:guide>
        <p15:guide id="19" pos="1600" userDrawn="1">
          <p15:clr>
            <a:srgbClr val="F26B43"/>
          </p15:clr>
        </p15:guide>
        <p15:guide id="20" pos="1553" userDrawn="1">
          <p15:clr>
            <a:srgbClr val="F26B43"/>
          </p15:clr>
        </p15:guide>
        <p15:guide id="21" pos="1152" userDrawn="1">
          <p15:clr>
            <a:srgbClr val="F26B43"/>
          </p15:clr>
        </p15:guide>
        <p15:guide id="22" pos="1100" userDrawn="1">
          <p15:clr>
            <a:srgbClr val="F26B43"/>
          </p15:clr>
        </p15:guide>
        <p15:guide id="23" pos="704" userDrawn="1">
          <p15:clr>
            <a:srgbClr val="F26B43"/>
          </p15:clr>
        </p15:guide>
        <p15:guide id="24" pos="650" userDrawn="1">
          <p15:clr>
            <a:srgbClr val="F26B43"/>
          </p15:clr>
        </p15:guide>
        <p15:guide id="25" pos="254" userDrawn="1">
          <p15:clr>
            <a:srgbClr val="F26B43"/>
          </p15:clr>
        </p15:guide>
        <p15:guide id="26" orient="horz" pos="4200" userDrawn="1">
          <p15:clr>
            <a:srgbClr val="F26B43"/>
          </p15:clr>
        </p15:guide>
        <p15:guide id="27" orient="horz" pos="3840" userDrawn="1">
          <p15:clr>
            <a:srgbClr val="F26B43"/>
          </p15:clr>
        </p15:guide>
        <p15:guide id="28" orient="horz" pos="1026" userDrawn="1">
          <p15:clr>
            <a:srgbClr val="F26B43"/>
          </p15:clr>
        </p15:guide>
        <p15:guide id="29" orient="horz" pos="25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1142999" y="1484784"/>
            <a:ext cx="6525345" cy="1791224"/>
          </a:xfrm>
        </p:spPr>
        <p:txBody>
          <a:bodyPr/>
          <a:lstStyle/>
          <a:p>
            <a:r>
              <a:rPr lang="en-GB" dirty="0"/>
              <a:t>ONLINE </a:t>
            </a:r>
            <a:r>
              <a:rPr lang="en-GB" dirty="0" err="1"/>
              <a:t>Ausschreibung</a:t>
            </a:r>
            <a:r>
              <a:rPr lang="en-GB" dirty="0"/>
              <a:t> – </a:t>
            </a:r>
            <a:br>
              <a:rPr lang="en-GB" dirty="0"/>
            </a:br>
            <a:r>
              <a:rPr lang="en-GB" dirty="0" err="1"/>
              <a:t>Preisabfrage</a:t>
            </a:r>
            <a:r>
              <a:rPr lang="en-GB" dirty="0"/>
              <a:t> – </a:t>
            </a:r>
            <a:br>
              <a:rPr lang="en-GB" dirty="0"/>
            </a:br>
            <a:r>
              <a:rPr lang="en-GB" dirty="0" err="1"/>
              <a:t>Lieferantenhandbuch</a:t>
            </a:r>
            <a:endParaRPr lang="en-GB" sz="28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32421" y="3573016"/>
            <a:ext cx="7011987" cy="2600325"/>
          </a:xfrm>
        </p:spPr>
        <p:txBody>
          <a:bodyPr/>
          <a:lstStyle/>
          <a:p>
            <a:r>
              <a:rPr lang="en-US" sz="1600" dirty="0"/>
              <a:t>September 2022</a:t>
            </a:r>
          </a:p>
          <a:p>
            <a:endParaRPr lang="de-DE" sz="1600" dirty="0"/>
          </a:p>
          <a:p>
            <a:r>
              <a:rPr lang="en-US" altLang="de-DE" sz="1600" dirty="0"/>
              <a:t>Process Consulting Offer Solutions</a:t>
            </a:r>
          </a:p>
          <a:p>
            <a:r>
              <a:rPr lang="en-US" altLang="de-DE" sz="1600" dirty="0"/>
              <a:t>Email: esourcing@sourcingsupport.de </a:t>
            </a:r>
          </a:p>
          <a:p>
            <a:r>
              <a:rPr lang="en-US" altLang="de-DE" sz="1600" dirty="0" err="1"/>
              <a:t>Telefon</a:t>
            </a:r>
            <a:r>
              <a:rPr lang="en-US" altLang="de-DE" sz="1600" dirty="0"/>
              <a:t> +49 211 969 4747</a:t>
            </a:r>
          </a:p>
          <a:p>
            <a:endParaRPr lang="en-GB" sz="1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>
                <a:solidFill>
                  <a:srgbClr val="003B7E"/>
                </a:solidFill>
              </a:rPr>
              <a:t>© METRO AG.   Offer Sounding Board. For internal use only.</a:t>
            </a:r>
            <a:endParaRPr lang="en-GB" dirty="0">
              <a:solidFill>
                <a:srgbClr val="003B7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D5CE54B-C29A-4A25-9174-59FEA10EAC97}" type="slidenum">
              <a:rPr lang="en-GB" smtClean="0">
                <a:solidFill>
                  <a:srgbClr val="003B7E"/>
                </a:solidFill>
              </a:rPr>
              <a:pPr/>
              <a:t>0</a:t>
            </a:fld>
            <a:endParaRPr lang="en-GB" dirty="0">
              <a:solidFill>
                <a:srgbClr val="003B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266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>
          <a:xfrm>
            <a:off x="405000" y="404664"/>
            <a:ext cx="8457647" cy="1368151"/>
          </a:xfrm>
        </p:spPr>
        <p:txBody>
          <a:bodyPr/>
          <a:lstStyle/>
          <a:p>
            <a:r>
              <a:rPr lang="en-US" altLang="de-DE" dirty="0" err="1"/>
              <a:t>Wie</a:t>
            </a:r>
            <a:r>
              <a:rPr lang="en-US" altLang="de-DE" dirty="0"/>
              <a:t> </a:t>
            </a:r>
            <a:r>
              <a:rPr lang="en-US" altLang="de-DE" dirty="0" err="1"/>
              <a:t>Sie</a:t>
            </a:r>
            <a:r>
              <a:rPr lang="en-US" altLang="de-DE" dirty="0"/>
              <a:t> das </a:t>
            </a:r>
            <a:r>
              <a:rPr lang="en-US" altLang="de-DE" dirty="0" err="1"/>
              <a:t>Projekt</a:t>
            </a:r>
            <a:r>
              <a:rPr lang="en-US" altLang="de-DE" dirty="0"/>
              <a:t> </a:t>
            </a:r>
            <a:r>
              <a:rPr lang="en-US" altLang="de-DE" dirty="0" err="1"/>
              <a:t>öffnen</a:t>
            </a:r>
            <a:endParaRPr lang="de-DE" altLang="de-DE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idx="1"/>
          </p:nvPr>
        </p:nvSpPr>
        <p:spPr>
          <a:xfrm>
            <a:off x="1023938" y="1481139"/>
            <a:ext cx="7073900" cy="4324126"/>
          </a:xfrm>
        </p:spPr>
        <p:txBody>
          <a:bodyPr/>
          <a:lstStyle>
            <a:lvl1pPr marL="209550" indent="-209550" algn="l" defTabSz="871538" eaLnBrk="0" hangingPunct="0">
              <a:lnSpc>
                <a:spcPct val="120000"/>
              </a:lnSpc>
              <a:buClr>
                <a:schemeClr val="tx2"/>
              </a:buClr>
              <a:buSzPct val="70000"/>
              <a:buFont typeface="Wingdings" panose="05000000000000000000" pitchFamily="2" charset="2"/>
              <a:buChar char="o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69913" indent="-182563" algn="l" defTabSz="871538" eaLnBrk="0" hangingPunct="0">
              <a:lnSpc>
                <a:spcPct val="109000"/>
              </a:lnSpc>
              <a:buClr>
                <a:schemeClr val="tx2"/>
              </a:buClr>
              <a:buSzPct val="70000"/>
              <a:buFont typeface="Wingdings" panose="05000000000000000000" pitchFamily="2" charset="2"/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95350" indent="-161925" algn="l" defTabSz="871538" eaLnBrk="0" hangingPunct="0">
              <a:lnSpc>
                <a:spcPct val="109000"/>
              </a:lnSpc>
              <a:buClr>
                <a:schemeClr val="tx2"/>
              </a:buClr>
              <a:buSzPct val="70000"/>
              <a:buFont typeface="Wingdings" panose="05000000000000000000" pitchFamily="2" charset="2"/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12863" indent="-161925" algn="l" defTabSz="871538" eaLnBrk="0" hangingPunct="0">
              <a:lnSpc>
                <a:spcPct val="109000"/>
              </a:lnSpc>
              <a:buClr>
                <a:schemeClr val="tx2"/>
              </a:buClr>
              <a:buSzPct val="70000"/>
              <a:buFont typeface="Wingdings" panose="05000000000000000000" pitchFamily="2" charset="2"/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638300" indent="-161925" algn="l" defTabSz="871538" eaLnBrk="0" hangingPunct="0">
              <a:lnSpc>
                <a:spcPct val="109000"/>
              </a:lnSpc>
              <a:buClr>
                <a:schemeClr val="tx2"/>
              </a:buClr>
              <a:buSzPct val="70000"/>
              <a:buFont typeface="Wingdings" panose="05000000000000000000" pitchFamily="2" charset="2"/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095500" indent="-161925" defTabSz="871538" eaLnBrk="0" fontAlgn="base" hangingPunct="0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552700" indent="-161925" defTabSz="871538" eaLnBrk="0" fontAlgn="base" hangingPunct="0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009900" indent="-161925" defTabSz="871538" eaLnBrk="0" fontAlgn="base" hangingPunct="0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467100" indent="-161925" defTabSz="871538" eaLnBrk="0" fontAlgn="base" hangingPunct="0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anose="05000000000000000000" pitchFamily="2" charset="2"/>
              <a:buChar char="o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de-DE" altLang="de-DE" dirty="0"/>
          </a:p>
          <a:p>
            <a:pPr>
              <a:defRPr/>
            </a:pPr>
            <a:endParaRPr lang="de-DE" altLang="de-DE" dirty="0"/>
          </a:p>
          <a:p>
            <a:pPr>
              <a:defRPr/>
            </a:pPr>
            <a:endParaRPr lang="en-US" altLang="de-DE" dirty="0"/>
          </a:p>
          <a:p>
            <a:pPr>
              <a:defRPr/>
            </a:pPr>
            <a:endParaRPr lang="en-US" altLang="de-DE" dirty="0"/>
          </a:p>
          <a:p>
            <a:pPr>
              <a:defRPr/>
            </a:pPr>
            <a:endParaRPr lang="en-US" altLang="de-DE" dirty="0"/>
          </a:p>
          <a:p>
            <a:pPr>
              <a:defRPr/>
            </a:pPr>
            <a:endParaRPr lang="en-US" altLang="de-DE" dirty="0"/>
          </a:p>
          <a:p>
            <a:pPr marL="0" indent="0">
              <a:buFont typeface="Wingdings" pitchFamily="2" charset="2"/>
              <a:buNone/>
              <a:defRPr/>
            </a:pPr>
            <a:endParaRPr lang="en-US" altLang="de-DE" dirty="0"/>
          </a:p>
          <a:p>
            <a:pPr marL="0" indent="0">
              <a:buFont typeface="Wingdings" pitchFamily="2" charset="2"/>
              <a:buNone/>
              <a:defRPr/>
            </a:pPr>
            <a:endParaRPr lang="en-US" altLang="de-DE" dirty="0"/>
          </a:p>
          <a:p>
            <a:pPr marL="0" indent="0">
              <a:buFont typeface="Wingdings" pitchFamily="2" charset="2"/>
              <a:buNone/>
              <a:defRPr/>
            </a:pPr>
            <a:endParaRPr lang="en-US" altLang="de-DE" dirty="0"/>
          </a:p>
          <a:p>
            <a:pPr marL="0" indent="0">
              <a:buFont typeface="Wingdings" pitchFamily="2" charset="2"/>
              <a:buNone/>
              <a:defRPr/>
            </a:pPr>
            <a:endParaRPr lang="en-US" altLang="de-DE" dirty="0"/>
          </a:p>
          <a:p>
            <a:pPr marL="0" indent="0">
              <a:buFont typeface="Wingdings" pitchFamily="2" charset="2"/>
              <a:buNone/>
              <a:defRPr/>
            </a:pPr>
            <a:endParaRPr lang="en-US" altLang="de-DE" dirty="0"/>
          </a:p>
          <a:p>
            <a:pPr marL="0" indent="0">
              <a:buFont typeface="Wingdings" pitchFamily="2" charset="2"/>
              <a:buNone/>
              <a:defRPr/>
            </a:pPr>
            <a:endParaRPr lang="en-US" altLang="de-DE" dirty="0"/>
          </a:p>
          <a:p>
            <a:pPr marL="0" indent="0">
              <a:buFont typeface="Wingdings" pitchFamily="2" charset="2"/>
              <a:buNone/>
              <a:defRPr/>
            </a:pPr>
            <a:endParaRPr lang="en-US" altLang="de-DE" dirty="0"/>
          </a:p>
          <a:p>
            <a:pPr marL="0" indent="0">
              <a:buFont typeface="Wingdings" pitchFamily="2" charset="2"/>
              <a:buNone/>
              <a:defRPr/>
            </a:pPr>
            <a:endParaRPr lang="en-US" altLang="de-DE" dirty="0"/>
          </a:p>
          <a:p>
            <a:pPr>
              <a:defRPr/>
            </a:pPr>
            <a:endParaRPr lang="en-US" altLang="de-DE" dirty="0"/>
          </a:p>
        </p:txBody>
      </p:sp>
      <p:sp>
        <p:nvSpPr>
          <p:cNvPr id="13" name="Inhaltsplatzhalter 1"/>
          <p:cNvSpPr txBox="1">
            <a:spLocks/>
          </p:cNvSpPr>
          <p:nvPr/>
        </p:nvSpPr>
        <p:spPr bwMode="auto">
          <a:xfrm>
            <a:off x="405000" y="1235417"/>
            <a:ext cx="8220223" cy="372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0663" indent="-220663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90550" indent="-185738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38213" indent="-185738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08100" indent="-185738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631950" indent="-196850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Wingdings" panose="05000000000000000000" pitchFamily="2" charset="2"/>
              <a:buChar char="§"/>
            </a:pPr>
            <a:r>
              <a:rPr lang="en-US" altLang="de-DE" dirty="0"/>
              <a:t>Bitte </a:t>
            </a:r>
            <a:r>
              <a:rPr lang="en-US" altLang="de-DE" dirty="0" err="1"/>
              <a:t>klicken</a:t>
            </a:r>
            <a:r>
              <a:rPr lang="en-US" altLang="de-DE" dirty="0"/>
              <a:t> Sie auf den </a:t>
            </a:r>
            <a:r>
              <a:rPr lang="en-US" altLang="de-DE" b="1" dirty="0" err="1"/>
              <a:t>Öffnen</a:t>
            </a:r>
            <a:r>
              <a:rPr lang="en-US" altLang="de-DE" dirty="0"/>
              <a:t> das </a:t>
            </a:r>
            <a:r>
              <a:rPr lang="en-US" altLang="de-DE" dirty="0" err="1"/>
              <a:t>Projekt</a:t>
            </a:r>
            <a:r>
              <a:rPr lang="en-US" altLang="de-DE" dirty="0"/>
              <a:t> </a:t>
            </a:r>
            <a:r>
              <a:rPr lang="en-US" altLang="de-DE" dirty="0" err="1"/>
              <a:t>zu</a:t>
            </a:r>
            <a:r>
              <a:rPr lang="en-US" altLang="de-DE" dirty="0"/>
              <a:t> </a:t>
            </a:r>
            <a:r>
              <a:rPr lang="en-US" altLang="de-DE" dirty="0" err="1"/>
              <a:t>öffnen</a:t>
            </a:r>
            <a:endParaRPr lang="de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5B54EE-604E-4898-AD0E-03C154ED1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000" y="2067802"/>
            <a:ext cx="8271456" cy="330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927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704" y="260648"/>
            <a:ext cx="8457647" cy="1016648"/>
          </a:xfrm>
        </p:spPr>
        <p:txBody>
          <a:bodyPr/>
          <a:lstStyle/>
          <a:p>
            <a:r>
              <a:rPr lang="en-US" altLang="de-DE" dirty="0" err="1"/>
              <a:t>Wie</a:t>
            </a:r>
            <a:r>
              <a:rPr lang="en-US" altLang="de-DE" dirty="0"/>
              <a:t> </a:t>
            </a:r>
            <a:r>
              <a:rPr lang="en-US" altLang="de-DE" dirty="0" err="1"/>
              <a:t>Sie</a:t>
            </a:r>
            <a:r>
              <a:rPr lang="en-US" altLang="de-DE" dirty="0"/>
              <a:t> Die TEILNAHMEBEDINGUNGEN </a:t>
            </a:r>
            <a:r>
              <a:rPr lang="en-US" altLang="de-DE" dirty="0" err="1"/>
              <a:t>Akzeptieren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38704" y="1049558"/>
            <a:ext cx="8666592" cy="335155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marL="285750" indent="-285750">
              <a:lnSpc>
                <a:spcPct val="13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de-DE" sz="1200" dirty="0" err="1"/>
              <a:t>Akzeptieren</a:t>
            </a:r>
            <a:r>
              <a:rPr lang="en-US" altLang="de-DE" sz="1200" dirty="0"/>
              <a:t> Sie </a:t>
            </a:r>
            <a:r>
              <a:rPr lang="en-US" altLang="de-DE" sz="1200" dirty="0" err="1"/>
              <a:t>zunächst</a:t>
            </a:r>
            <a:r>
              <a:rPr lang="en-US" altLang="de-DE" sz="1200" dirty="0"/>
              <a:t> die </a:t>
            </a:r>
            <a:r>
              <a:rPr lang="en-US" altLang="de-DE" sz="1200" dirty="0" err="1"/>
              <a:t>Teilnahmebedingungen</a:t>
            </a:r>
            <a:r>
              <a:rPr lang="en-US" altLang="de-DE" sz="1200" dirty="0"/>
              <a:t>, um </a:t>
            </a:r>
            <a:r>
              <a:rPr lang="en-US" altLang="de-DE" sz="1200" dirty="0" err="1"/>
              <a:t>eine</a:t>
            </a:r>
            <a:r>
              <a:rPr lang="en-US" altLang="de-DE" sz="1200" dirty="0"/>
              <a:t> </a:t>
            </a:r>
            <a:r>
              <a:rPr lang="en-US" altLang="de-DE" sz="1200" dirty="0" err="1"/>
              <a:t>Preisabfrage</a:t>
            </a:r>
            <a:r>
              <a:rPr lang="en-US" altLang="de-DE" sz="1200" dirty="0"/>
              <a:t> </a:t>
            </a:r>
            <a:r>
              <a:rPr lang="en-US" altLang="de-DE" sz="1200" dirty="0" err="1"/>
              <a:t>abgeben</a:t>
            </a:r>
            <a:r>
              <a:rPr lang="en-US" altLang="de-DE" sz="1200" dirty="0"/>
              <a:t> </a:t>
            </a:r>
            <a:r>
              <a:rPr lang="en-US" altLang="de-DE" sz="1200" dirty="0" err="1"/>
              <a:t>zu</a:t>
            </a:r>
            <a:r>
              <a:rPr lang="en-US" altLang="de-DE" sz="1200" dirty="0"/>
              <a:t> </a:t>
            </a:r>
            <a:r>
              <a:rPr lang="en-US" altLang="de-DE" sz="1200" dirty="0" err="1"/>
              <a:t>können</a:t>
            </a:r>
            <a:endParaRPr lang="en-US" altLang="de-DE" sz="1200" dirty="0"/>
          </a:p>
          <a:p>
            <a:pPr>
              <a:lnSpc>
                <a:spcPct val="13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altLang="de-DE" sz="1200" dirty="0"/>
              <a:t>      downloaded und </a:t>
            </a:r>
            <a:r>
              <a:rPr lang="en-US" altLang="de-DE" sz="1200" kern="1000" dirty="0" err="1"/>
              <a:t>ö</a:t>
            </a:r>
            <a:r>
              <a:rPr lang="en-US" sz="1200" kern="1000" dirty="0" err="1"/>
              <a:t>ffnen</a:t>
            </a:r>
            <a:r>
              <a:rPr lang="en-US" sz="1200" kern="1000" dirty="0"/>
              <a:t> Sie </a:t>
            </a:r>
            <a:r>
              <a:rPr lang="en-US" sz="1200" kern="1000" dirty="0" err="1"/>
              <a:t>jedes</a:t>
            </a:r>
            <a:r>
              <a:rPr lang="en-US" sz="1200" kern="1000" dirty="0"/>
              <a:t> </a:t>
            </a:r>
            <a:r>
              <a:rPr lang="en-US" sz="1200" kern="1000" dirty="0" err="1"/>
              <a:t>Dokument</a:t>
            </a:r>
            <a:r>
              <a:rPr lang="en-US" sz="1200" kern="1000" dirty="0"/>
              <a:t>. </a:t>
            </a:r>
          </a:p>
          <a:p>
            <a:pPr marL="285750" indent="-285750">
              <a:lnSpc>
                <a:spcPct val="13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200" kern="1000" dirty="0"/>
              <a:t>Bei </a:t>
            </a:r>
            <a:r>
              <a:rPr lang="en-US" sz="1200" kern="1000" dirty="0" err="1"/>
              <a:t>mehreren</a:t>
            </a:r>
            <a:r>
              <a:rPr lang="en-US" sz="1200" kern="1000" dirty="0"/>
              <a:t> </a:t>
            </a:r>
            <a:r>
              <a:rPr lang="en-US" sz="1200" kern="1000" dirty="0" err="1"/>
              <a:t>Dokumenten</a:t>
            </a:r>
            <a:r>
              <a:rPr lang="en-US" sz="1200" kern="1000" dirty="0"/>
              <a:t>, muss </a:t>
            </a:r>
            <a:r>
              <a:rPr lang="en-US" sz="1200" u="sng" kern="1000" dirty="0" err="1"/>
              <a:t>jedes</a:t>
            </a:r>
            <a:r>
              <a:rPr lang="en-US" sz="1200" u="sng" kern="1000" dirty="0"/>
              <a:t> </a:t>
            </a:r>
            <a:r>
              <a:rPr lang="en-US" sz="1200" u="sng" kern="1000" dirty="0" err="1"/>
              <a:t>Dokument</a:t>
            </a:r>
            <a:r>
              <a:rPr lang="en-US" sz="1200" u="sng" kern="1000" dirty="0"/>
              <a:t> </a:t>
            </a:r>
            <a:r>
              <a:rPr lang="en-US" sz="1200" kern="1000" dirty="0" err="1"/>
              <a:t>einzeln</a:t>
            </a:r>
            <a:r>
              <a:rPr lang="en-US" sz="1200" kern="1000" dirty="0"/>
              <a:t> </a:t>
            </a:r>
            <a:r>
              <a:rPr lang="en-US" sz="1200" kern="1000" dirty="0" err="1"/>
              <a:t>geöffnet</a:t>
            </a:r>
            <a:r>
              <a:rPr lang="en-US" sz="1200" kern="1000" dirty="0"/>
              <a:t> und </a:t>
            </a:r>
            <a:r>
              <a:rPr lang="en-US" sz="1200" kern="1000" dirty="0" err="1"/>
              <a:t>heruntergeladen</a:t>
            </a:r>
            <a:r>
              <a:rPr lang="en-US" sz="1200" kern="1000" dirty="0"/>
              <a:t> </a:t>
            </a:r>
            <a:r>
              <a:rPr lang="en-US" sz="1200" kern="1000" dirty="0" err="1"/>
              <a:t>werden</a:t>
            </a:r>
            <a:r>
              <a:rPr lang="en-US" sz="1200" kern="1000" dirty="0"/>
              <a:t>. </a:t>
            </a:r>
          </a:p>
          <a:p>
            <a:pPr marL="285750" indent="-285750">
              <a:lnSpc>
                <a:spcPct val="13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200" kern="1000" dirty="0"/>
              <a:t>Bitte </a:t>
            </a:r>
            <a:r>
              <a:rPr lang="en-US" sz="1200" kern="1000" dirty="0" err="1"/>
              <a:t>lesen</a:t>
            </a:r>
            <a:r>
              <a:rPr lang="en-US" sz="1200" kern="1000" dirty="0"/>
              <a:t> Sie </a:t>
            </a:r>
            <a:r>
              <a:rPr lang="en-US" sz="1200" kern="1000" dirty="0" err="1"/>
              <a:t>sich</a:t>
            </a:r>
            <a:r>
              <a:rPr lang="en-US" sz="1200" kern="1000" dirty="0"/>
              <a:t> </a:t>
            </a:r>
            <a:r>
              <a:rPr lang="en-US" sz="1200" kern="1000" dirty="0" err="1"/>
              <a:t>jedes</a:t>
            </a:r>
            <a:r>
              <a:rPr lang="en-US" sz="1200" kern="1000" dirty="0"/>
              <a:t> </a:t>
            </a:r>
            <a:r>
              <a:rPr lang="en-US" sz="1200" kern="1000" dirty="0" err="1"/>
              <a:t>Dokument</a:t>
            </a:r>
            <a:r>
              <a:rPr lang="en-US" sz="1200" kern="1000" dirty="0"/>
              <a:t> </a:t>
            </a:r>
            <a:r>
              <a:rPr lang="en-US" sz="1200" kern="1000" dirty="0" err="1"/>
              <a:t>sorgsam</a:t>
            </a:r>
            <a:r>
              <a:rPr lang="en-US" sz="1200" kern="1000" dirty="0"/>
              <a:t> </a:t>
            </a:r>
            <a:r>
              <a:rPr lang="en-US" sz="1200" kern="1000" dirty="0" err="1"/>
              <a:t>durch</a:t>
            </a:r>
            <a:r>
              <a:rPr lang="en-US" sz="1200" kern="1000" dirty="0"/>
              <a:t> und </a:t>
            </a:r>
            <a:r>
              <a:rPr lang="en-US" sz="1200" kern="1000" dirty="0" err="1"/>
              <a:t>bestätigen</a:t>
            </a:r>
            <a:r>
              <a:rPr lang="en-US" sz="1200" kern="1000" dirty="0"/>
              <a:t> Sie die </a:t>
            </a:r>
            <a:r>
              <a:rPr lang="en-US" sz="1200" kern="1000" dirty="0" err="1"/>
              <a:t>Teilnahmebedingungen</a:t>
            </a:r>
            <a:endParaRPr lang="en-US" sz="1200" kern="1000" dirty="0"/>
          </a:p>
          <a:p>
            <a:pPr>
              <a:lnSpc>
                <a:spcPct val="13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en-US" sz="1200" kern="1000" dirty="0"/>
              <a:t>       </a:t>
            </a:r>
            <a:r>
              <a:rPr lang="en-US" sz="1200" kern="1000" dirty="0" err="1"/>
              <a:t>als</a:t>
            </a:r>
            <a:r>
              <a:rPr lang="en-US" sz="1200" kern="1000" dirty="0"/>
              <a:t> </a:t>
            </a:r>
            <a:r>
              <a:rPr lang="en-US" sz="1200" kern="1000" dirty="0" err="1"/>
              <a:t>gelesen</a:t>
            </a:r>
            <a:r>
              <a:rPr lang="en-US" sz="1200" kern="1000" dirty="0"/>
              <a:t> und </a:t>
            </a:r>
            <a:r>
              <a:rPr lang="en-US" sz="1200" kern="1000" dirty="0" err="1"/>
              <a:t>akzeptiert</a:t>
            </a:r>
            <a:r>
              <a:rPr lang="en-US" sz="1200" kern="1000" dirty="0"/>
              <a:t>.</a:t>
            </a:r>
          </a:p>
          <a:p>
            <a:pPr marL="285750" indent="-285750">
              <a:lnSpc>
                <a:spcPct val="13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1200" kern="1000" dirty="0"/>
              <a:t>Setzen Sie ein Häkchen neben den Dokumenten </a:t>
            </a:r>
            <a:r>
              <a:rPr lang="en-US" sz="1200" kern="1000" dirty="0"/>
              <a:t>und </a:t>
            </a:r>
            <a:r>
              <a:rPr lang="en-US" sz="1200" kern="1000" dirty="0" err="1"/>
              <a:t>klicken</a:t>
            </a:r>
            <a:r>
              <a:rPr lang="en-US" sz="1200" kern="1000" dirty="0"/>
              <a:t> Sie auf </a:t>
            </a:r>
            <a:r>
              <a:rPr lang="en-US" sz="1200" b="1" kern="1000" dirty="0" err="1"/>
              <a:t>Akzeptieren</a:t>
            </a:r>
            <a:endParaRPr lang="en-US" sz="1200" b="1" kern="1000" dirty="0"/>
          </a:p>
          <a:p>
            <a:pPr marL="285750" indent="-285750">
              <a:lnSpc>
                <a:spcPct val="13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200" kern="1000" dirty="0"/>
              <a:t>Bitte </a:t>
            </a:r>
            <a:r>
              <a:rPr lang="en-US" sz="1200" kern="1000" dirty="0" err="1"/>
              <a:t>beachten</a:t>
            </a:r>
            <a:r>
              <a:rPr lang="en-US" sz="1200" kern="1000" dirty="0"/>
              <a:t> Sie, </a:t>
            </a:r>
            <a:r>
              <a:rPr lang="en-US" sz="1200" kern="1000" dirty="0" err="1"/>
              <a:t>dass</a:t>
            </a:r>
            <a:r>
              <a:rPr lang="en-US" sz="1200" kern="1000" dirty="0"/>
              <a:t> </a:t>
            </a:r>
            <a:r>
              <a:rPr lang="en-US" sz="1200" kern="1000" dirty="0" err="1"/>
              <a:t>sobald</a:t>
            </a:r>
            <a:r>
              <a:rPr lang="en-US" sz="1200" kern="1000" dirty="0"/>
              <a:t> </a:t>
            </a:r>
            <a:r>
              <a:rPr lang="de-DE" sz="1200" dirty="0"/>
              <a:t>alle Dokumente akzeptiert worden sind, gelten diese als rechtsgültig </a:t>
            </a:r>
          </a:p>
          <a:p>
            <a:pPr>
              <a:lnSpc>
                <a:spcPct val="130000"/>
              </a:lnSpc>
              <a:spcBef>
                <a:spcPts val="600"/>
              </a:spcBef>
              <a:buClr>
                <a:schemeClr val="accent1"/>
              </a:buClr>
            </a:pPr>
            <a:r>
              <a:rPr lang="de-DE" sz="1200" dirty="0"/>
              <a:t>      Unterschrieben. </a:t>
            </a:r>
          </a:p>
          <a:p>
            <a:pPr marL="285750" indent="-285750">
              <a:lnSpc>
                <a:spcPct val="13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1200" dirty="0"/>
              <a:t>Nach dieser Bestätigung können Sie an der Ausschreibung teilnehmen. </a:t>
            </a:r>
          </a:p>
          <a:p>
            <a:pPr marL="285750" indent="-285750">
              <a:lnSpc>
                <a:spcPct val="13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400" kern="1000" dirty="0"/>
          </a:p>
          <a:p>
            <a:pPr marL="285750" indent="-285750">
              <a:lnSpc>
                <a:spcPct val="13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altLang="de-DE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6876257" y="3753036"/>
            <a:ext cx="1872208" cy="648072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  <a:buClr>
                <a:schemeClr val="accent1"/>
              </a:buClr>
            </a:pPr>
            <a:endParaRPr lang="en-US" sz="1400" kern="1000" dirty="0"/>
          </a:p>
          <a:p>
            <a:pPr>
              <a:lnSpc>
                <a:spcPct val="130000"/>
              </a:lnSpc>
              <a:spcBef>
                <a:spcPts val="600"/>
              </a:spcBef>
              <a:buClr>
                <a:schemeClr val="accent1"/>
              </a:buClr>
            </a:pPr>
            <a:endParaRPr lang="en-US" sz="1400" kern="1000" dirty="0"/>
          </a:p>
          <a:p>
            <a:pPr>
              <a:lnSpc>
                <a:spcPct val="130000"/>
              </a:lnSpc>
              <a:spcBef>
                <a:spcPts val="600"/>
              </a:spcBef>
              <a:buClr>
                <a:schemeClr val="accent1"/>
              </a:buClr>
            </a:pPr>
            <a:endParaRPr lang="en-US" sz="1400" kern="1000" dirty="0"/>
          </a:p>
          <a:p>
            <a:pPr>
              <a:lnSpc>
                <a:spcPct val="130000"/>
              </a:lnSpc>
              <a:spcBef>
                <a:spcPts val="600"/>
              </a:spcBef>
              <a:buClr>
                <a:schemeClr val="accent1"/>
              </a:buClr>
            </a:pPr>
            <a:endParaRPr lang="en-US" sz="1400" kern="1000" dirty="0"/>
          </a:p>
        </p:txBody>
      </p:sp>
      <p:sp>
        <p:nvSpPr>
          <p:cNvPr id="15" name="Rectangle 14"/>
          <p:cNvSpPr/>
          <p:nvPr/>
        </p:nvSpPr>
        <p:spPr>
          <a:xfrm>
            <a:off x="1041624" y="5134942"/>
            <a:ext cx="434032" cy="107785"/>
          </a:xfrm>
          <a:prstGeom prst="rect">
            <a:avLst/>
          </a:prstGeom>
          <a:noFill/>
        </p:spPr>
        <p:txBody>
          <a:bodyPr lIns="0" tIns="0" rIns="0" bIns="0" rtlCol="0" anchor="ctr">
            <a:noAutofit/>
          </a:bodyPr>
          <a:lstStyle/>
          <a:p>
            <a:pPr algn="ctr">
              <a:lnSpc>
                <a:spcPct val="130000"/>
              </a:lnSpc>
              <a:spcBef>
                <a:spcPts val="1400"/>
              </a:spcBef>
            </a:pPr>
            <a:endParaRPr lang="de-DE" sz="1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B66238-A041-4424-A2AB-8370937A9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423" y="4015604"/>
            <a:ext cx="8352928" cy="22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8814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1"/>
          <p:cNvSpPr txBox="1">
            <a:spLocks/>
          </p:cNvSpPr>
          <p:nvPr/>
        </p:nvSpPr>
        <p:spPr bwMode="auto">
          <a:xfrm>
            <a:off x="153685" y="980728"/>
            <a:ext cx="8516733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0663" indent="-220663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90550" indent="-185738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38213" indent="-185738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08100" indent="-185738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631950" indent="-196850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Wingdings" panose="05000000000000000000" pitchFamily="2" charset="2"/>
              <a:buChar char="§"/>
            </a:pPr>
            <a:r>
              <a:rPr lang="de-DE" sz="1400" dirty="0"/>
              <a:t>Befinden sich mehrere Teilnahmebedingungen in einer Zip-Datei, müssen Sie alle Dokumente der Teilnahmebedingungen gleichzeitig akzeptieren.</a:t>
            </a:r>
            <a:endParaRPr lang="en-US" altLang="de-DE" sz="1400" dirty="0"/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de-DE" sz="1400" dirty="0"/>
              <a:t>Bitte stellen Sie sicher, dass Sie alle Dokumente öffnen und herunterladen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de-DE" sz="1400" dirty="0"/>
              <a:t>Wählen Sie die Dokumentzeile und kreuzen Sie 'Ich habe die Allgemeinen Bedingungen gelesen und stimme zu' an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de-DE" sz="1400" dirty="0"/>
              <a:t>Bitte beachten Sie, dass nach Akzeptieren der ZIP-Datei  alle vorhandenen Dokumente in der ZIP-Datei sofort rechtsgültig signiert gelten und nicht manuell unterzeichnet werden müssen</a:t>
            </a:r>
            <a:r>
              <a:rPr lang="en-US" sz="1400" dirty="0"/>
              <a:t> </a:t>
            </a:r>
          </a:p>
          <a:p>
            <a:pPr>
              <a:lnSpc>
                <a:spcPct val="130000"/>
              </a:lnSpc>
              <a:spcBef>
                <a:spcPts val="600"/>
              </a:spcBef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de-DE" sz="1400" dirty="0"/>
              <a:t>Falls Sie mit dem Inhalt eines Dokuments nicht einverstanden sind, wenden Sie sich bitte umgehend an den Einkäufer. </a:t>
            </a:r>
            <a:endParaRPr lang="en-US" sz="1400" kern="1000" dirty="0"/>
          </a:p>
          <a:p>
            <a:pPr>
              <a:buFont typeface="Wingdings" panose="05000000000000000000" pitchFamily="2" charset="2"/>
              <a:buChar char="§"/>
            </a:pPr>
            <a:endParaRPr lang="en-US" altLang="de-DE" sz="1500" dirty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303740" y="260648"/>
            <a:ext cx="8516732" cy="648072"/>
          </a:xfrm>
        </p:spPr>
        <p:txBody>
          <a:bodyPr/>
          <a:lstStyle/>
          <a:p>
            <a:r>
              <a:rPr lang="en-US" altLang="de-DE" dirty="0"/>
              <a:t>NUR FÜR DEN </a:t>
            </a:r>
            <a:r>
              <a:rPr lang="en-US" altLang="de-DE" dirty="0" err="1"/>
              <a:t>spezialfALL</a:t>
            </a:r>
            <a:r>
              <a:rPr lang="en-US" altLang="de-DE" dirty="0"/>
              <a:t>: Falls </a:t>
            </a:r>
            <a:r>
              <a:rPr lang="en-US" altLang="de-DE" dirty="0" err="1"/>
              <a:t>mehrere</a:t>
            </a:r>
            <a:r>
              <a:rPr lang="en-US" altLang="de-DE" dirty="0"/>
              <a:t> AGB in EINEM zip file </a:t>
            </a:r>
            <a:r>
              <a:rPr lang="en-US" altLang="de-DE" dirty="0" err="1"/>
              <a:t>Hinterlegt</a:t>
            </a:r>
            <a:r>
              <a:rPr lang="en-US" altLang="de-DE" dirty="0"/>
              <a:t> </a:t>
            </a:r>
            <a:r>
              <a:rPr lang="en-US" altLang="de-DE" dirty="0" err="1"/>
              <a:t>sind</a:t>
            </a:r>
            <a:br>
              <a:rPr lang="en-US" altLang="de-DE" dirty="0"/>
            </a:br>
            <a:endParaRPr lang="en-US" altLang="de-DE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2D6064-7890-4DDB-B301-700A2D022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15" y="3423547"/>
            <a:ext cx="8497369" cy="2685435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7FAD01CF-0D02-4BFF-BA5B-53E251A27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747474"/>
                </a:solidFill>
                <a:effectLst/>
                <a:latin typeface="Arial" panose="020B0604020202020204" pitchFamily="34" charset="0"/>
              </a:rPr>
              <a:t>Ich habe die Allgemeinen Bedingungen gelesen und stimme zu</a:t>
            </a:r>
            <a:endParaRPr kumimoji="0" lang="en-US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Noto Sans" panose="020B0502040504020204" pitchFamily="34" charset="0"/>
                <a:cs typeface="Noto Sans" panose="020B0502040504020204" pitchFamily="34" charset="0"/>
              </a:rPr>
            </a:br>
            <a:endParaRPr kumimoji="0" lang="en-US" altLang="en-US" sz="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Noto Sans" panose="020B0502040504020204" pitchFamily="34" charset="0"/>
              <a:cs typeface="Noto Sans" panose="020B050204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5A00956C-C17C-4502-9B68-256374C163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747474"/>
                </a:solidFill>
                <a:effectLst/>
                <a:latin typeface="Arial" panose="020B0604020202020204" pitchFamily="34" charset="0"/>
              </a:rPr>
              <a:t>Ich habe die Allgemeinen Bedingungen gelesen und stimme zu</a:t>
            </a:r>
            <a:endParaRPr kumimoji="0" lang="en-US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b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Noto Sans" panose="020B0502040504020204" pitchFamily="34" charset="0"/>
                <a:cs typeface="Noto Sans" panose="020B0502040504020204" pitchFamily="34" charset="0"/>
              </a:rPr>
            </a:br>
            <a:endParaRPr kumimoji="0" lang="en-US" altLang="en-US" sz="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Noto Sans" panose="020B0502040504020204" pitchFamily="34" charset="0"/>
              <a:cs typeface="Noto Sans" panose="020B050204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1561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04814"/>
            <a:ext cx="8539119" cy="1016648"/>
          </a:xfrm>
        </p:spPr>
        <p:txBody>
          <a:bodyPr/>
          <a:lstStyle/>
          <a:p>
            <a:r>
              <a:rPr lang="en-US" dirty="0"/>
              <a:t>Wo </a:t>
            </a:r>
            <a:r>
              <a:rPr lang="en-US" dirty="0" err="1"/>
              <a:t>Sie</a:t>
            </a:r>
            <a:r>
              <a:rPr lang="en-US" dirty="0"/>
              <a:t> die </a:t>
            </a:r>
            <a:r>
              <a:rPr lang="en-US" dirty="0" err="1"/>
              <a:t>Projektdetails</a:t>
            </a:r>
            <a:r>
              <a:rPr lang="en-US" dirty="0"/>
              <a:t> </a:t>
            </a:r>
            <a:r>
              <a:rPr lang="en-US" dirty="0" err="1"/>
              <a:t>finden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701" y="800708"/>
            <a:ext cx="8280598" cy="2052228"/>
          </a:xfrm>
        </p:spPr>
        <p:txBody>
          <a:bodyPr/>
          <a:lstStyle/>
          <a:p>
            <a:r>
              <a:rPr lang="en-US" altLang="de-DE" b="0" dirty="0" err="1"/>
              <a:t>Nach</a:t>
            </a:r>
            <a:r>
              <a:rPr lang="en-US" altLang="de-DE" b="0" dirty="0"/>
              <a:t> </a:t>
            </a:r>
            <a:r>
              <a:rPr lang="en-US" altLang="de-DE" b="0" dirty="0" err="1"/>
              <a:t>Bestätigung</a:t>
            </a:r>
            <a:r>
              <a:rPr lang="en-US" altLang="de-DE" b="0" dirty="0"/>
              <a:t> der AGBs, </a:t>
            </a:r>
            <a:r>
              <a:rPr lang="en-US" altLang="de-DE" b="0" dirty="0" err="1"/>
              <a:t>haben</a:t>
            </a:r>
            <a:r>
              <a:rPr lang="en-US" altLang="de-DE" b="0" dirty="0"/>
              <a:t> </a:t>
            </a:r>
            <a:r>
              <a:rPr lang="en-US" altLang="de-DE" b="0" dirty="0" err="1"/>
              <a:t>Sie</a:t>
            </a:r>
            <a:r>
              <a:rPr lang="en-US" altLang="de-DE" b="0" dirty="0"/>
              <a:t> </a:t>
            </a:r>
            <a:r>
              <a:rPr lang="en-US" altLang="de-DE" b="0" dirty="0" err="1"/>
              <a:t>Zugang</a:t>
            </a:r>
            <a:r>
              <a:rPr lang="en-US" altLang="de-DE" b="0" dirty="0"/>
              <a:t> </a:t>
            </a:r>
            <a:r>
              <a:rPr lang="en-US" altLang="de-DE" b="0" dirty="0" err="1"/>
              <a:t>zu</a:t>
            </a:r>
            <a:r>
              <a:rPr lang="en-US" altLang="de-DE" b="0" dirty="0"/>
              <a:t> </a:t>
            </a:r>
            <a:r>
              <a:rPr lang="en-US" altLang="de-DE" b="0" dirty="0" err="1"/>
              <a:t>folgenden</a:t>
            </a:r>
            <a:r>
              <a:rPr lang="en-US" altLang="de-DE" b="0" dirty="0"/>
              <a:t> </a:t>
            </a:r>
            <a:r>
              <a:rPr lang="en-US" altLang="de-DE" b="0" dirty="0" err="1"/>
              <a:t>Feldern</a:t>
            </a:r>
            <a:r>
              <a:rPr lang="en-US" altLang="de-DE" b="0" dirty="0"/>
              <a:t>:</a:t>
            </a:r>
            <a:br>
              <a:rPr lang="en-US" altLang="de-DE" b="0" dirty="0"/>
            </a:br>
            <a:endParaRPr lang="en-US" altLang="de-DE" b="0" dirty="0"/>
          </a:p>
          <a:p>
            <a:pPr marL="468313" lvl="1" indent="-285750">
              <a:buFont typeface="Wingdings" panose="05000000000000000000" pitchFamily="2" charset="2"/>
              <a:buChar char="§"/>
            </a:pPr>
            <a:r>
              <a:rPr lang="en-US" altLang="de-DE" u="sng" dirty="0" err="1"/>
              <a:t>Projektdetails</a:t>
            </a:r>
            <a:r>
              <a:rPr lang="en-US" altLang="de-DE" dirty="0"/>
              <a:t>: </a:t>
            </a:r>
            <a:r>
              <a:rPr lang="en-US" altLang="de-DE" dirty="0" err="1"/>
              <a:t>Allgemeine</a:t>
            </a:r>
            <a:r>
              <a:rPr lang="en-US" altLang="de-DE" dirty="0"/>
              <a:t> </a:t>
            </a:r>
            <a:r>
              <a:rPr lang="en-US" altLang="de-DE" dirty="0" err="1"/>
              <a:t>Informationen</a:t>
            </a:r>
            <a:r>
              <a:rPr lang="en-US" altLang="de-DE" dirty="0"/>
              <a:t> </a:t>
            </a:r>
            <a:r>
              <a:rPr lang="en-US" altLang="de-DE" dirty="0" err="1"/>
              <a:t>zum</a:t>
            </a:r>
            <a:r>
              <a:rPr lang="en-US" altLang="de-DE" dirty="0"/>
              <a:t> </a:t>
            </a:r>
            <a:r>
              <a:rPr lang="en-US" altLang="de-DE" dirty="0" err="1"/>
              <a:t>Projekt</a:t>
            </a:r>
            <a:r>
              <a:rPr lang="en-US" altLang="de-DE" dirty="0"/>
              <a:t>, </a:t>
            </a:r>
            <a:r>
              <a:rPr lang="en-US" altLang="de-DE" dirty="0" err="1"/>
              <a:t>wie</a:t>
            </a:r>
            <a:r>
              <a:rPr lang="en-US" altLang="de-DE" dirty="0"/>
              <a:t> Start- und </a:t>
            </a:r>
            <a:r>
              <a:rPr lang="en-US" altLang="de-DE" dirty="0" err="1"/>
              <a:t>Enddatum</a:t>
            </a:r>
            <a:r>
              <a:rPr lang="en-US" altLang="de-DE" dirty="0"/>
              <a:t>, </a:t>
            </a:r>
            <a:r>
              <a:rPr lang="en-US" altLang="de-DE" dirty="0" err="1"/>
              <a:t>Projektname</a:t>
            </a:r>
            <a:r>
              <a:rPr lang="en-US" altLang="de-DE" dirty="0"/>
              <a:t>.</a:t>
            </a:r>
          </a:p>
          <a:p>
            <a:pPr marL="468313" lvl="1" indent="-285750">
              <a:buFont typeface="Wingdings" panose="05000000000000000000" pitchFamily="2" charset="2"/>
              <a:buChar char="§"/>
            </a:pPr>
            <a:r>
              <a:rPr lang="en-US" altLang="de-DE" u="sng" dirty="0"/>
              <a:t>Mein Team</a:t>
            </a:r>
            <a:r>
              <a:rPr lang="en-US" altLang="de-DE" dirty="0"/>
              <a:t>: </a:t>
            </a:r>
            <a:r>
              <a:rPr lang="en-US" altLang="de-DE" dirty="0" err="1"/>
              <a:t>Liste</a:t>
            </a:r>
            <a:r>
              <a:rPr lang="en-US" altLang="de-DE" dirty="0"/>
              <a:t> der </a:t>
            </a:r>
            <a:r>
              <a:rPr lang="en-US" altLang="de-DE" dirty="0" err="1"/>
              <a:t>eingeladenen</a:t>
            </a:r>
            <a:r>
              <a:rPr lang="en-US" altLang="de-DE" dirty="0"/>
              <a:t> </a:t>
            </a:r>
            <a:r>
              <a:rPr lang="en-US" altLang="de-DE" dirty="0" err="1"/>
              <a:t>Mitglieder</a:t>
            </a:r>
            <a:r>
              <a:rPr lang="en-US" altLang="de-DE" dirty="0"/>
              <a:t> der </a:t>
            </a:r>
            <a:r>
              <a:rPr lang="en-US" altLang="de-DE" dirty="0" err="1"/>
              <a:t>eigenen</a:t>
            </a:r>
            <a:r>
              <a:rPr lang="en-US" altLang="de-DE" dirty="0"/>
              <a:t> Firma, die </a:t>
            </a:r>
            <a:r>
              <a:rPr lang="en-US" altLang="de-DE" dirty="0" err="1"/>
              <a:t>ebenfalls</a:t>
            </a:r>
            <a:r>
              <a:rPr lang="en-US" altLang="de-DE" dirty="0"/>
              <a:t> </a:t>
            </a:r>
            <a:r>
              <a:rPr lang="en-US" altLang="de-DE" dirty="0" err="1"/>
              <a:t>zu</a:t>
            </a:r>
            <a:r>
              <a:rPr lang="en-US" altLang="de-DE" dirty="0"/>
              <a:t> </a:t>
            </a:r>
            <a:r>
              <a:rPr lang="en-US" altLang="de-DE" dirty="0" err="1"/>
              <a:t>dem</a:t>
            </a:r>
            <a:r>
              <a:rPr lang="en-US" altLang="de-DE" dirty="0"/>
              <a:t> </a:t>
            </a:r>
            <a:r>
              <a:rPr lang="en-US" altLang="de-DE" dirty="0" err="1"/>
              <a:t>Projekt</a:t>
            </a:r>
            <a:r>
              <a:rPr lang="en-US" altLang="de-DE" dirty="0"/>
              <a:t> </a:t>
            </a:r>
            <a:r>
              <a:rPr lang="en-US" altLang="de-DE" dirty="0" err="1"/>
              <a:t>eingeladen</a:t>
            </a:r>
            <a:r>
              <a:rPr lang="en-US" altLang="de-DE" dirty="0"/>
              <a:t> </a:t>
            </a:r>
            <a:r>
              <a:rPr lang="en-US" altLang="de-DE" dirty="0" err="1"/>
              <a:t>worden</a:t>
            </a:r>
            <a:r>
              <a:rPr lang="en-US" altLang="de-DE" dirty="0"/>
              <a:t> </a:t>
            </a:r>
            <a:r>
              <a:rPr lang="en-US" altLang="de-DE" dirty="0" err="1"/>
              <a:t>sind</a:t>
            </a:r>
            <a:r>
              <a:rPr lang="en-US" altLang="de-DE" dirty="0"/>
              <a:t> </a:t>
            </a:r>
          </a:p>
          <a:p>
            <a:pPr marL="468313" lvl="1" indent="-285750">
              <a:buFont typeface="Wingdings" panose="05000000000000000000" pitchFamily="2" charset="2"/>
              <a:buChar char="§"/>
            </a:pPr>
            <a:r>
              <a:rPr lang="en-US" altLang="de-DE" u="sng" dirty="0" err="1"/>
              <a:t>Dokumente</a:t>
            </a:r>
            <a:r>
              <a:rPr lang="en-US" altLang="de-DE" dirty="0"/>
              <a:t>: </a:t>
            </a:r>
            <a:r>
              <a:rPr lang="en-US" altLang="de-DE" dirty="0" err="1"/>
              <a:t>Liste</a:t>
            </a:r>
            <a:r>
              <a:rPr lang="en-US" altLang="de-DE" dirty="0"/>
              <a:t> von </a:t>
            </a:r>
            <a:r>
              <a:rPr lang="en-US" altLang="de-DE" dirty="0" err="1"/>
              <a:t>Dokumenten</a:t>
            </a:r>
            <a:r>
              <a:rPr lang="en-US" altLang="de-DE" dirty="0"/>
              <a:t> die </a:t>
            </a:r>
            <a:r>
              <a:rPr lang="en-US" altLang="de-DE" dirty="0" err="1"/>
              <a:t>für</a:t>
            </a:r>
            <a:r>
              <a:rPr lang="en-US" altLang="de-DE" dirty="0"/>
              <a:t> </a:t>
            </a:r>
            <a:r>
              <a:rPr lang="en-US" altLang="de-DE" dirty="0" err="1"/>
              <a:t>diese</a:t>
            </a:r>
            <a:r>
              <a:rPr lang="en-US" altLang="de-DE" dirty="0"/>
              <a:t> </a:t>
            </a:r>
            <a:r>
              <a:rPr lang="en-US" altLang="de-DE" dirty="0" err="1"/>
              <a:t>Preisabfrage</a:t>
            </a:r>
            <a:r>
              <a:rPr lang="en-US" altLang="de-DE" dirty="0"/>
              <a:t> relevant </a:t>
            </a:r>
            <a:r>
              <a:rPr lang="en-US" altLang="de-DE" dirty="0" err="1"/>
              <a:t>sind</a:t>
            </a:r>
            <a:r>
              <a:rPr lang="en-US" altLang="de-DE" dirty="0"/>
              <a:t>, </a:t>
            </a:r>
            <a:r>
              <a:rPr lang="en-US" altLang="de-DE" dirty="0" err="1"/>
              <a:t>wie</a:t>
            </a:r>
            <a:r>
              <a:rPr lang="en-US" altLang="de-DE" dirty="0"/>
              <a:t> </a:t>
            </a:r>
            <a:r>
              <a:rPr lang="en-US" altLang="de-DE" dirty="0" err="1"/>
              <a:t>Produktbeschreibung</a:t>
            </a:r>
            <a:endParaRPr lang="en-US" altLang="de-DE" dirty="0"/>
          </a:p>
          <a:p>
            <a:pPr marL="468313" lvl="1" indent="-285750">
              <a:buFont typeface="Wingdings" panose="05000000000000000000" pitchFamily="2" charset="2"/>
              <a:buChar char="§"/>
            </a:pPr>
            <a:r>
              <a:rPr lang="en-US" altLang="de-DE" u="sng" dirty="0" err="1"/>
              <a:t>Elemente</a:t>
            </a:r>
            <a:r>
              <a:rPr lang="en-US" altLang="de-DE" u="sng" dirty="0"/>
              <a:t> der </a:t>
            </a:r>
            <a:r>
              <a:rPr lang="en-US" altLang="de-DE" u="sng" dirty="0" err="1"/>
              <a:t>Preisabfrage</a:t>
            </a:r>
            <a:r>
              <a:rPr lang="en-US" altLang="de-DE" dirty="0"/>
              <a:t>: </a:t>
            </a:r>
            <a:r>
              <a:rPr lang="en-US" altLang="de-DE" dirty="0" err="1"/>
              <a:t>Zugang</a:t>
            </a:r>
            <a:r>
              <a:rPr lang="en-US" altLang="de-DE" dirty="0"/>
              <a:t> </a:t>
            </a:r>
            <a:r>
              <a:rPr lang="en-US" altLang="de-DE" dirty="0" err="1"/>
              <a:t>zum</a:t>
            </a:r>
            <a:r>
              <a:rPr lang="en-US" altLang="de-DE" dirty="0"/>
              <a:t> </a:t>
            </a:r>
            <a:r>
              <a:rPr lang="en-US" altLang="de-DE" dirty="0" err="1"/>
              <a:t>Preisgebot</a:t>
            </a:r>
            <a:r>
              <a:rPr lang="en-US" altLang="de-DE" dirty="0"/>
              <a:t> </a:t>
            </a:r>
          </a:p>
          <a:p>
            <a:pPr marL="468313" lvl="1" indent="-285750">
              <a:buClr>
                <a:srgbClr val="FFC000"/>
              </a:buClr>
              <a:buFont typeface="Wingdings" panose="05000000000000000000" pitchFamily="2" charset="2"/>
              <a:buChar char="§"/>
            </a:pPr>
            <a:endParaRPr lang="en-US" altLang="de-DE" dirty="0"/>
          </a:p>
          <a:p>
            <a:pPr lvl="1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25656" y="4437112"/>
            <a:ext cx="360040" cy="1172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0" rIns="0" bIns="0" rtlCol="0" anchor="ctr">
            <a:noAutofit/>
          </a:bodyPr>
          <a:lstStyle/>
          <a:p>
            <a:pPr algn="ctr">
              <a:lnSpc>
                <a:spcPct val="130000"/>
              </a:lnSpc>
              <a:spcBef>
                <a:spcPts val="1400"/>
              </a:spcBef>
            </a:pPr>
            <a:endParaRPr lang="de-DE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462378-4F20-4E15-9532-4CA41430A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701" y="3089813"/>
            <a:ext cx="8430946" cy="2711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575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333376"/>
            <a:ext cx="8712646" cy="5903936"/>
          </a:xfrm>
        </p:spPr>
        <p:txBody>
          <a:bodyPr/>
          <a:lstStyle/>
          <a:p>
            <a:r>
              <a:rPr lang="en-US" altLang="de-DE" dirty="0"/>
              <a:t>Wo </a:t>
            </a:r>
            <a:r>
              <a:rPr lang="en-US" altLang="de-DE" dirty="0" err="1"/>
              <a:t>Dokumente</a:t>
            </a:r>
            <a:r>
              <a:rPr lang="en-US" altLang="de-DE" dirty="0"/>
              <a:t> </a:t>
            </a:r>
            <a:r>
              <a:rPr lang="en-US" altLang="de-DE" dirty="0" err="1"/>
              <a:t>Hinterlegt</a:t>
            </a:r>
            <a:r>
              <a:rPr lang="en-US" altLang="de-DE" dirty="0"/>
              <a:t> </a:t>
            </a:r>
            <a:r>
              <a:rPr lang="en-US" altLang="de-DE" dirty="0" err="1"/>
              <a:t>sind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4776" y="918700"/>
            <a:ext cx="8277664" cy="1718212"/>
          </a:xfrm>
        </p:spPr>
        <p:txBody>
          <a:bodyPr/>
          <a:lstStyle/>
          <a:p>
            <a:pPr marL="0" indent="0">
              <a:buNone/>
            </a:pPr>
            <a:r>
              <a:rPr lang="en-US" altLang="de-DE" sz="1600" b="0" dirty="0">
                <a:latin typeface="Arial" panose="020B0604020202020204" pitchFamily="34" charset="0"/>
                <a:cs typeface="Arial" panose="020B0604020202020204" pitchFamily="34" charset="0"/>
              </a:rPr>
              <a:t>Um </a:t>
            </a:r>
            <a:r>
              <a:rPr lang="en-US" altLang="de-DE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Dokumente</a:t>
            </a:r>
            <a:r>
              <a:rPr lang="en-US" altLang="de-DE" sz="1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de-DE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herunterzuladen</a:t>
            </a:r>
            <a:r>
              <a:rPr lang="en-US" altLang="de-DE" sz="16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de-DE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befolgen</a:t>
            </a:r>
            <a:r>
              <a:rPr lang="en-US" altLang="de-DE" sz="1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de-DE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en-US" altLang="de-DE" sz="1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de-DE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folgende</a:t>
            </a:r>
            <a:r>
              <a:rPr lang="en-US" altLang="de-DE" sz="1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de-DE" sz="1600" b="0" dirty="0" err="1">
                <a:latin typeface="Arial" panose="020B0604020202020204" pitchFamily="34" charset="0"/>
                <a:cs typeface="Arial" panose="020B0604020202020204" pitchFamily="34" charset="0"/>
              </a:rPr>
              <a:t>Schritte</a:t>
            </a:r>
            <a:r>
              <a:rPr lang="en-US" altLang="de-DE" sz="1600" b="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>
              <a:buNone/>
            </a:pPr>
            <a:endParaRPr lang="en-US" altLang="de-DE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Wählen</a:t>
            </a:r>
            <a:r>
              <a:rPr lang="en-US" alt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Sie das </a:t>
            </a:r>
            <a:r>
              <a:rPr lang="en-US" alt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Dokument</a:t>
            </a:r>
            <a:r>
              <a:rPr lang="en-US" alt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aus</a:t>
            </a:r>
            <a:r>
              <a:rPr lang="en-US" altLang="de-DE" sz="1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de-DE" sz="1600" b="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 </a:t>
            </a:r>
            <a:r>
              <a:rPr lang="en-US" altLang="de-DE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und </a:t>
            </a:r>
            <a:r>
              <a:rPr lang="en-US" altLang="de-DE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klicken</a:t>
            </a:r>
            <a:r>
              <a:rPr lang="en-US" altLang="de-DE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Sie auf</a:t>
            </a:r>
            <a:r>
              <a:rPr lang="en-US" altLang="de-DE" sz="1600" b="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de-DE" sz="1600" b="1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Herunterladen</a:t>
            </a:r>
            <a:r>
              <a:rPr lang="en-US" altLang="de-DE" sz="1600" b="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de-DE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oder</a:t>
            </a:r>
            <a:r>
              <a:rPr lang="en-US" altLang="de-DE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Sie </a:t>
            </a:r>
            <a:r>
              <a:rPr lang="en-US" altLang="de-DE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direkt</a:t>
            </a:r>
            <a:r>
              <a:rPr lang="en-US" altLang="de-DE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auf das Symbol </a:t>
            </a:r>
            <a:r>
              <a:rPr lang="en-US" altLang="de-DE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Herunterladen</a:t>
            </a:r>
            <a:endParaRPr lang="en-US" altLang="de-DE" sz="1600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altLang="de-DE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Um </a:t>
            </a:r>
            <a:r>
              <a:rPr lang="en-US" altLang="de-DE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Dokumente</a:t>
            </a:r>
            <a:r>
              <a:rPr lang="en-US" altLang="de-DE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de-DE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hochzuladen</a:t>
            </a:r>
            <a:r>
              <a:rPr lang="en-US" altLang="de-DE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de-DE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weil</a:t>
            </a:r>
            <a:r>
              <a:rPr lang="en-US" altLang="de-DE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Sie </a:t>
            </a:r>
            <a:r>
              <a:rPr lang="en-US" altLang="de-DE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etwas</a:t>
            </a:r>
            <a:r>
              <a:rPr lang="en-US" altLang="de-DE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de-DE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mit</a:t>
            </a:r>
            <a:r>
              <a:rPr lang="en-US" altLang="de-DE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dem </a:t>
            </a:r>
            <a:r>
              <a:rPr lang="en-US" altLang="de-DE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Einkäufer</a:t>
            </a:r>
            <a:r>
              <a:rPr lang="en-US" altLang="de-DE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de-DE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teilen</a:t>
            </a:r>
            <a:r>
              <a:rPr lang="en-US" altLang="de-DE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r>
              <a:rPr lang="en-US" altLang="de-DE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möchten</a:t>
            </a:r>
            <a:r>
              <a:rPr lang="en-US" altLang="de-DE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, </a:t>
            </a:r>
            <a:r>
              <a:rPr lang="en-US" altLang="de-DE" sz="1600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gehen</a:t>
            </a:r>
            <a:r>
              <a:rPr lang="en-US" altLang="de-DE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Sie auf </a:t>
            </a:r>
            <a:r>
              <a:rPr lang="en-US" altLang="de-DE" sz="1600" b="1" dirty="0" err="1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Hochladen</a:t>
            </a:r>
            <a:r>
              <a:rPr lang="en-US" altLang="de-DE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 </a:t>
            </a:r>
          </a:p>
          <a:p>
            <a:pPr>
              <a:buClr>
                <a:srgbClr val="FFC000"/>
              </a:buClr>
            </a:pPr>
            <a:endParaRPr lang="de-DE" b="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084168" y="5445224"/>
            <a:ext cx="648072" cy="144016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rtlCol="0" anchor="ctr">
            <a:noAutofit/>
          </a:bodyPr>
          <a:lstStyle/>
          <a:p>
            <a:pPr algn="ctr">
              <a:lnSpc>
                <a:spcPct val="130000"/>
              </a:lnSpc>
              <a:spcBef>
                <a:spcPts val="1400"/>
              </a:spcBef>
            </a:pPr>
            <a:endParaRPr lang="de-DE" sz="1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8825C4-1D1D-4B3E-8951-3AFF80CA9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2735252"/>
            <a:ext cx="8352606" cy="350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34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/>
              <a:t>WO </a:t>
            </a:r>
            <a:r>
              <a:rPr lang="en-US" altLang="de-DE" dirty="0" err="1"/>
              <a:t>Sie</a:t>
            </a:r>
            <a:r>
              <a:rPr lang="en-US" altLang="de-DE" dirty="0"/>
              <a:t> </a:t>
            </a:r>
            <a:r>
              <a:rPr lang="en-US" altLang="de-DE" dirty="0" err="1"/>
              <a:t>ihre</a:t>
            </a:r>
            <a:r>
              <a:rPr lang="en-US" altLang="de-DE" dirty="0"/>
              <a:t> </a:t>
            </a:r>
            <a:r>
              <a:rPr lang="en-US" altLang="de-DE" dirty="0" err="1"/>
              <a:t>Preise</a:t>
            </a:r>
            <a:r>
              <a:rPr lang="en-US" altLang="de-DE" dirty="0"/>
              <a:t> ABGEBEN</a:t>
            </a:r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35855" y="1124746"/>
            <a:ext cx="8484617" cy="86409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0663" indent="-220663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90550" indent="-185738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38213" indent="-185738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08100" indent="-185738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631950" indent="-196850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altLang="de-DE" sz="1400" kern="1000" dirty="0" err="1">
                <a:latin typeface="+mn-lt"/>
                <a:cs typeface="+mn-cs"/>
              </a:rPr>
              <a:t>Klicken</a:t>
            </a:r>
            <a:r>
              <a:rPr lang="en-US" altLang="de-DE" sz="1400" kern="1000" dirty="0">
                <a:latin typeface="+mn-lt"/>
                <a:cs typeface="+mn-cs"/>
              </a:rPr>
              <a:t> </a:t>
            </a:r>
            <a:r>
              <a:rPr lang="en-US" altLang="de-DE" sz="1400" kern="1000" dirty="0" err="1">
                <a:latin typeface="+mn-lt"/>
                <a:cs typeface="+mn-cs"/>
              </a:rPr>
              <a:t>Sie</a:t>
            </a:r>
            <a:r>
              <a:rPr lang="en-US" altLang="de-DE" sz="1400" kern="1000" dirty="0">
                <a:latin typeface="+mn-lt"/>
                <a:cs typeface="+mn-cs"/>
              </a:rPr>
              <a:t> auf den Reiter: </a:t>
            </a:r>
            <a:r>
              <a:rPr lang="en-US" altLang="de-DE" sz="1400" b="1" kern="1000" dirty="0" err="1">
                <a:latin typeface="+mn-lt"/>
                <a:cs typeface="+mn-cs"/>
              </a:rPr>
              <a:t>Anfrageelemente</a:t>
            </a:r>
            <a:endParaRPr lang="en-US" altLang="de-DE" sz="1400" b="1" kern="1000" dirty="0">
              <a:latin typeface="+mn-lt"/>
              <a:cs typeface="+mn-cs"/>
            </a:endParaRPr>
          </a:p>
          <a:p>
            <a:pPr>
              <a:buClrTx/>
              <a:buFont typeface="Wingdings" panose="05000000000000000000" pitchFamily="2" charset="2"/>
              <a:buChar char="§"/>
            </a:pPr>
            <a:endParaRPr lang="en-US" altLang="de-DE" sz="1400" kern="1000" dirty="0">
              <a:latin typeface="+mn-lt"/>
              <a:cs typeface="+mn-cs"/>
            </a:endParaRPr>
          </a:p>
          <a:p>
            <a:pPr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altLang="de-DE" sz="1400" kern="1000" dirty="0" err="1">
                <a:latin typeface="+mn-lt"/>
                <a:cs typeface="+mn-cs"/>
              </a:rPr>
              <a:t>Klicken</a:t>
            </a:r>
            <a:r>
              <a:rPr lang="en-US" altLang="de-DE" sz="1400" kern="1000" dirty="0">
                <a:latin typeface="+mn-lt"/>
                <a:cs typeface="+mn-cs"/>
              </a:rPr>
              <a:t> Sie auf das Symbol </a:t>
            </a:r>
            <a:r>
              <a:rPr lang="en-US" altLang="de-DE" sz="1400" b="1" kern="1000" dirty="0" err="1">
                <a:latin typeface="+mn-lt"/>
                <a:cs typeface="+mn-cs"/>
              </a:rPr>
              <a:t>Bearbeiten</a:t>
            </a:r>
            <a:r>
              <a:rPr lang="en-US" altLang="de-DE" sz="1400" kern="1000" dirty="0">
                <a:latin typeface="+mn-lt"/>
                <a:cs typeface="+mn-cs"/>
              </a:rPr>
              <a:t> um </a:t>
            </a:r>
            <a:r>
              <a:rPr lang="en-US" altLang="de-DE" sz="1400" kern="1000" dirty="0" err="1">
                <a:latin typeface="+mn-lt"/>
                <a:cs typeface="+mn-cs"/>
              </a:rPr>
              <a:t>einen</a:t>
            </a:r>
            <a:r>
              <a:rPr lang="en-US" altLang="de-DE" sz="1400" kern="1000" dirty="0">
                <a:latin typeface="+mn-lt"/>
                <a:cs typeface="+mn-cs"/>
              </a:rPr>
              <a:t> </a:t>
            </a:r>
            <a:r>
              <a:rPr lang="en-US" altLang="de-DE" sz="1400" kern="1000" dirty="0" err="1">
                <a:latin typeface="+mn-lt"/>
                <a:cs typeface="+mn-cs"/>
              </a:rPr>
              <a:t>Preis</a:t>
            </a:r>
            <a:r>
              <a:rPr lang="en-US" altLang="de-DE" sz="1400" kern="1000" dirty="0">
                <a:latin typeface="+mn-lt"/>
                <a:cs typeface="+mn-cs"/>
              </a:rPr>
              <a:t> </a:t>
            </a:r>
            <a:r>
              <a:rPr lang="en-US" altLang="de-DE" sz="1400" kern="1000" dirty="0" err="1">
                <a:latin typeface="+mn-lt"/>
                <a:cs typeface="+mn-cs"/>
              </a:rPr>
              <a:t>abzugeben</a:t>
            </a:r>
            <a:endParaRPr lang="en-US" altLang="de-DE" sz="1400" kern="1000" dirty="0">
              <a:latin typeface="+mn-lt"/>
              <a:cs typeface="+mn-cs"/>
            </a:endParaRPr>
          </a:p>
          <a:p>
            <a:pPr marL="0" indent="0">
              <a:buNone/>
            </a:pPr>
            <a:endParaRPr lang="en-US" altLang="de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443E58-BFAC-4316-AEF9-EDAC6ECD8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85" y="2133046"/>
            <a:ext cx="8399479" cy="353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380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 err="1"/>
              <a:t>Wie</a:t>
            </a:r>
            <a:r>
              <a:rPr lang="en-US" altLang="de-DE" dirty="0"/>
              <a:t> </a:t>
            </a:r>
            <a:r>
              <a:rPr lang="en-US" altLang="de-DE" dirty="0" err="1"/>
              <a:t>Sie</a:t>
            </a:r>
            <a:r>
              <a:rPr lang="en-US" altLang="de-DE" dirty="0"/>
              <a:t> </a:t>
            </a:r>
            <a:r>
              <a:rPr lang="en-US" altLang="de-DE" dirty="0" err="1"/>
              <a:t>Ihr</a:t>
            </a:r>
            <a:r>
              <a:rPr lang="en-US" altLang="de-DE" dirty="0"/>
              <a:t> ANGEBOT AN DEN </a:t>
            </a:r>
            <a:r>
              <a:rPr lang="en-US" altLang="de-DE" dirty="0" err="1"/>
              <a:t>einkäufer</a:t>
            </a:r>
            <a:r>
              <a:rPr lang="en-US" altLang="de-DE" dirty="0"/>
              <a:t> </a:t>
            </a:r>
            <a:r>
              <a:rPr lang="en-US" altLang="de-DE" dirty="0" err="1"/>
              <a:t>versenden</a:t>
            </a:r>
            <a:r>
              <a:rPr lang="en-US" altLang="de-DE" dirty="0"/>
              <a:t> </a:t>
            </a:r>
            <a:r>
              <a:rPr lang="en-US" altLang="de-DE" dirty="0" err="1"/>
              <a:t>können</a:t>
            </a:r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95535" y="1092201"/>
            <a:ext cx="8423775" cy="89663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0663" indent="-220663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90550" indent="-185738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38213" indent="-185738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08100" indent="-185738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631950" indent="-196850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altLang="de-DE" sz="1400" dirty="0" err="1"/>
              <a:t>Bestimmen</a:t>
            </a:r>
            <a:r>
              <a:rPr lang="en-US" altLang="de-DE" sz="1400" dirty="0"/>
              <a:t> Sie </a:t>
            </a:r>
            <a:r>
              <a:rPr lang="en-US" altLang="de-DE" sz="1400" dirty="0" err="1"/>
              <a:t>ihr</a:t>
            </a:r>
            <a:r>
              <a:rPr lang="en-US" altLang="de-DE" sz="1400" dirty="0"/>
              <a:t> </a:t>
            </a:r>
            <a:r>
              <a:rPr lang="en-US" altLang="de-DE" sz="1400" dirty="0" err="1"/>
              <a:t>Preisgebot</a:t>
            </a:r>
            <a:endParaRPr lang="en-US" altLang="de-DE" sz="1400" dirty="0"/>
          </a:p>
          <a:p>
            <a:pPr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altLang="de-DE" sz="1400" dirty="0" err="1"/>
              <a:t>Klicken</a:t>
            </a:r>
            <a:r>
              <a:rPr lang="en-US" altLang="de-DE" sz="1400" dirty="0"/>
              <a:t> Sie auf </a:t>
            </a:r>
            <a:r>
              <a:rPr lang="en-US" altLang="de-DE" sz="1400" b="1" dirty="0"/>
              <a:t>Als </a:t>
            </a:r>
            <a:r>
              <a:rPr lang="en-US" altLang="de-DE" sz="1400" b="1" dirty="0" err="1"/>
              <a:t>Entwurf</a:t>
            </a:r>
            <a:r>
              <a:rPr lang="en-US" altLang="de-DE" sz="1400" b="1" dirty="0"/>
              <a:t> </a:t>
            </a:r>
            <a:r>
              <a:rPr lang="en-US" altLang="de-DE" sz="1400" b="1" dirty="0" err="1"/>
              <a:t>speichern</a:t>
            </a:r>
            <a:r>
              <a:rPr lang="en-US" altLang="de-DE" sz="1400" b="1" dirty="0"/>
              <a:t> </a:t>
            </a:r>
            <a:r>
              <a:rPr lang="en-US" altLang="de-DE" sz="1400" dirty="0"/>
              <a:t>und </a:t>
            </a:r>
            <a:r>
              <a:rPr lang="en-US" altLang="de-DE" sz="1400" dirty="0" err="1"/>
              <a:t>dann</a:t>
            </a:r>
            <a:r>
              <a:rPr lang="en-US" altLang="de-DE" sz="1400" dirty="0"/>
              <a:t> auf </a:t>
            </a:r>
            <a:r>
              <a:rPr lang="en-US" altLang="de-DE" sz="1400" b="1" dirty="0"/>
              <a:t>Alle Reiter </a:t>
            </a:r>
            <a:r>
              <a:rPr lang="en-US" altLang="de-DE" sz="1400" b="1" dirty="0" err="1"/>
              <a:t>veröffentlichen</a:t>
            </a:r>
            <a:r>
              <a:rPr lang="en-US" altLang="de-DE" sz="1400" b="1" dirty="0"/>
              <a:t> </a:t>
            </a:r>
            <a:r>
              <a:rPr lang="en-US" altLang="de-DE" sz="1400" dirty="0"/>
              <a:t>um </a:t>
            </a:r>
            <a:r>
              <a:rPr lang="en-US" altLang="de-DE" sz="1400" dirty="0" err="1"/>
              <a:t>Ihren</a:t>
            </a:r>
            <a:r>
              <a:rPr lang="en-US" altLang="de-DE" sz="1400" dirty="0"/>
              <a:t> </a:t>
            </a:r>
            <a:r>
              <a:rPr lang="en-US" altLang="de-DE" sz="1400" dirty="0" err="1"/>
              <a:t>Preis</a:t>
            </a:r>
            <a:r>
              <a:rPr lang="en-US" altLang="de-DE" sz="1400" dirty="0"/>
              <a:t> </a:t>
            </a:r>
            <a:r>
              <a:rPr lang="en-US" altLang="de-DE" sz="1400" dirty="0" err="1"/>
              <a:t>mit</a:t>
            </a:r>
            <a:r>
              <a:rPr lang="en-US" altLang="de-DE" sz="1400" dirty="0"/>
              <a:t> dem </a:t>
            </a:r>
            <a:r>
              <a:rPr lang="en-US" altLang="de-DE" sz="1400" dirty="0" err="1"/>
              <a:t>Einkäufer</a:t>
            </a:r>
            <a:r>
              <a:rPr lang="en-US" altLang="de-DE" sz="1400" dirty="0"/>
              <a:t> </a:t>
            </a:r>
            <a:r>
              <a:rPr lang="en-US" altLang="de-DE" sz="1400" dirty="0" err="1"/>
              <a:t>zu</a:t>
            </a:r>
            <a:r>
              <a:rPr lang="en-US" altLang="de-DE" sz="1400" dirty="0"/>
              <a:t> </a:t>
            </a:r>
            <a:r>
              <a:rPr lang="en-US" altLang="de-DE" sz="1400" dirty="0" err="1"/>
              <a:t>teilen</a:t>
            </a:r>
            <a:r>
              <a:rPr lang="en-US" altLang="de-DE" sz="1400" dirty="0"/>
              <a:t>. </a:t>
            </a:r>
            <a:r>
              <a:rPr lang="en-US" altLang="de-DE" sz="1400" dirty="0" err="1"/>
              <a:t>Erst</a:t>
            </a:r>
            <a:r>
              <a:rPr lang="en-US" altLang="de-DE" sz="1400" dirty="0"/>
              <a:t> </a:t>
            </a:r>
            <a:r>
              <a:rPr lang="en-US" altLang="de-DE" sz="1400" dirty="0" err="1"/>
              <a:t>bei</a:t>
            </a:r>
            <a:r>
              <a:rPr lang="en-US" altLang="de-DE" sz="1400" dirty="0"/>
              <a:t> </a:t>
            </a:r>
            <a:r>
              <a:rPr lang="en-US" altLang="de-DE" sz="1400" dirty="0" err="1"/>
              <a:t>Veröffentlichung</a:t>
            </a:r>
            <a:r>
              <a:rPr lang="en-US" altLang="de-DE" sz="1400" dirty="0"/>
              <a:t> </a:t>
            </a:r>
            <a:r>
              <a:rPr lang="en-US" altLang="de-DE" sz="1400" dirty="0" err="1"/>
              <a:t>erhält</a:t>
            </a:r>
            <a:r>
              <a:rPr lang="en-US" altLang="de-DE" sz="1400" dirty="0"/>
              <a:t> der </a:t>
            </a:r>
            <a:r>
              <a:rPr lang="en-US" altLang="de-DE" sz="1400" dirty="0" err="1"/>
              <a:t>Einkäufer</a:t>
            </a:r>
            <a:r>
              <a:rPr lang="en-US" altLang="de-DE" sz="1400" dirty="0"/>
              <a:t> </a:t>
            </a:r>
            <a:r>
              <a:rPr lang="en-US" altLang="de-DE" sz="1400" dirty="0" err="1"/>
              <a:t>Ihre</a:t>
            </a:r>
            <a:r>
              <a:rPr lang="en-US" altLang="de-DE" sz="1400" dirty="0"/>
              <a:t> </a:t>
            </a:r>
            <a:r>
              <a:rPr lang="en-US" altLang="de-DE" sz="1400" dirty="0" err="1"/>
              <a:t>Preisabgabe</a:t>
            </a:r>
            <a:r>
              <a:rPr lang="en-US" altLang="de-DE" sz="1400" dirty="0"/>
              <a:t>. </a:t>
            </a:r>
          </a:p>
          <a:p>
            <a:pPr marL="0" indent="0">
              <a:buNone/>
            </a:pPr>
            <a:endParaRPr lang="en-US" altLang="de-DE" sz="1400" dirty="0"/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05000" y="4149080"/>
            <a:ext cx="8414311" cy="172819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0663" indent="-220663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90550" indent="-185738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38213" indent="-185738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08100" indent="-185738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631950" indent="-196850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100000"/>
              <a:buNone/>
            </a:pPr>
            <a:endParaRPr lang="en-US" altLang="de-DE" sz="1400" dirty="0"/>
          </a:p>
          <a:p>
            <a:pPr marL="0" indent="0">
              <a:buSzPct val="100000"/>
              <a:buNone/>
            </a:pPr>
            <a:endParaRPr lang="en-US" altLang="de-DE" sz="1400" dirty="0"/>
          </a:p>
          <a:p>
            <a:pPr marL="0" indent="0">
              <a:buSzPct val="100000"/>
              <a:buNone/>
            </a:pPr>
            <a:endParaRPr lang="en-US" altLang="de-DE" sz="1400" dirty="0"/>
          </a:p>
          <a:p>
            <a:pPr>
              <a:buClrTx/>
              <a:buSzPct val="100000"/>
              <a:buFont typeface="Wingdings" panose="05000000000000000000" pitchFamily="2" charset="2"/>
              <a:buChar char="§"/>
            </a:pPr>
            <a:endParaRPr lang="en-US" altLang="de-DE" sz="1400" dirty="0"/>
          </a:p>
          <a:p>
            <a:pPr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altLang="de-DE" sz="1400" dirty="0"/>
              <a:t>Solange das </a:t>
            </a:r>
            <a:r>
              <a:rPr lang="en-US" altLang="de-DE" sz="1400" dirty="0" err="1"/>
              <a:t>Projekt</a:t>
            </a:r>
            <a:r>
              <a:rPr lang="en-US" altLang="de-DE" sz="1400" dirty="0"/>
              <a:t> auf </a:t>
            </a:r>
            <a:r>
              <a:rPr lang="en-US" altLang="de-DE" sz="1400" b="1" dirty="0"/>
              <a:t>Online</a:t>
            </a:r>
            <a:r>
              <a:rPr lang="en-US" altLang="de-DE" sz="1400" dirty="0"/>
              <a:t> </a:t>
            </a:r>
            <a:r>
              <a:rPr lang="en-US" altLang="de-DE" sz="1400" dirty="0" err="1"/>
              <a:t>geschaltet</a:t>
            </a:r>
            <a:r>
              <a:rPr lang="en-US" altLang="de-DE" sz="1400" dirty="0"/>
              <a:t> </a:t>
            </a:r>
            <a:r>
              <a:rPr lang="en-US" altLang="de-DE" sz="1400" dirty="0" err="1"/>
              <a:t>ist</a:t>
            </a:r>
            <a:r>
              <a:rPr lang="en-US" altLang="de-DE" sz="1400" dirty="0"/>
              <a:t>, </a:t>
            </a:r>
            <a:r>
              <a:rPr lang="en-US" altLang="de-DE" sz="1400" dirty="0" err="1"/>
              <a:t>ist</a:t>
            </a:r>
            <a:r>
              <a:rPr lang="en-US" altLang="de-DE" sz="1400" dirty="0"/>
              <a:t> </a:t>
            </a:r>
            <a:r>
              <a:rPr lang="en-US" altLang="de-DE" sz="1400" dirty="0" err="1"/>
              <a:t>eine</a:t>
            </a:r>
            <a:r>
              <a:rPr lang="en-US" altLang="de-DE" sz="1400" dirty="0"/>
              <a:t> </a:t>
            </a:r>
            <a:r>
              <a:rPr lang="en-US" altLang="de-DE" sz="1400" dirty="0" err="1"/>
              <a:t>erneute</a:t>
            </a:r>
            <a:r>
              <a:rPr lang="en-US" altLang="de-DE" sz="1400" dirty="0"/>
              <a:t> </a:t>
            </a:r>
            <a:r>
              <a:rPr lang="en-US" altLang="de-DE" sz="1400" dirty="0" err="1"/>
              <a:t>Preisänderung</a:t>
            </a:r>
            <a:r>
              <a:rPr lang="en-US" altLang="de-DE" sz="1400" dirty="0"/>
              <a:t> </a:t>
            </a:r>
            <a:r>
              <a:rPr lang="en-US" altLang="de-DE" sz="1400" dirty="0" err="1"/>
              <a:t>möglich</a:t>
            </a:r>
            <a:r>
              <a:rPr lang="en-US" altLang="de-DE" sz="1400" dirty="0"/>
              <a:t>.</a:t>
            </a:r>
          </a:p>
          <a:p>
            <a:pPr>
              <a:buClrTx/>
              <a:buSzPct val="100000"/>
              <a:buFont typeface="Wingdings" panose="05000000000000000000" pitchFamily="2" charset="2"/>
              <a:buChar char="§"/>
            </a:pPr>
            <a:r>
              <a:rPr lang="en-US" altLang="de-DE" sz="1400" dirty="0"/>
              <a:t> </a:t>
            </a:r>
            <a:r>
              <a:rPr lang="en-US" altLang="de-DE" sz="1400" dirty="0" err="1"/>
              <a:t>Ihr</a:t>
            </a:r>
            <a:r>
              <a:rPr lang="en-US" altLang="de-DE" sz="1400" dirty="0"/>
              <a:t> </a:t>
            </a:r>
            <a:r>
              <a:rPr lang="en-US" altLang="de-DE" sz="1400" dirty="0" err="1"/>
              <a:t>Preisgebot</a:t>
            </a:r>
            <a:r>
              <a:rPr lang="en-US" altLang="de-DE" sz="1400" dirty="0"/>
              <a:t> </a:t>
            </a:r>
            <a:r>
              <a:rPr lang="en-US" altLang="de-DE" sz="1400" dirty="0" err="1"/>
              <a:t>ist</a:t>
            </a:r>
            <a:r>
              <a:rPr lang="en-US" altLang="de-DE" sz="1400" dirty="0"/>
              <a:t> </a:t>
            </a:r>
            <a:r>
              <a:rPr lang="en-US" altLang="de-DE" sz="1400" dirty="0" err="1"/>
              <a:t>gespeichert</a:t>
            </a:r>
            <a:r>
              <a:rPr lang="en-US" altLang="de-DE" sz="1400" dirty="0"/>
              <a:t> und </a:t>
            </a:r>
            <a:r>
              <a:rPr lang="en-US" altLang="de-DE" sz="1400" dirty="0" err="1"/>
              <a:t>dem</a:t>
            </a:r>
            <a:r>
              <a:rPr lang="en-US" altLang="de-DE" sz="1400" dirty="0"/>
              <a:t> </a:t>
            </a:r>
            <a:r>
              <a:rPr lang="en-US" altLang="de-DE" sz="1400" dirty="0" err="1"/>
              <a:t>Einkäufer</a:t>
            </a:r>
            <a:r>
              <a:rPr lang="en-US" altLang="de-DE" sz="1400" dirty="0"/>
              <a:t> </a:t>
            </a:r>
            <a:r>
              <a:rPr lang="en-US" altLang="de-DE" sz="1400" dirty="0" err="1"/>
              <a:t>zugänglich</a:t>
            </a:r>
            <a:r>
              <a:rPr lang="en-US" altLang="de-DE" sz="1400" dirty="0"/>
              <a:t>.</a:t>
            </a:r>
            <a:br>
              <a:rPr lang="en-US" altLang="de-DE" sz="1400" dirty="0"/>
            </a:br>
            <a:r>
              <a:rPr lang="en-US" altLang="de-DE" sz="1400" dirty="0"/>
              <a:t> </a:t>
            </a:r>
            <a:r>
              <a:rPr lang="en-US" altLang="de-DE" sz="1400" dirty="0" err="1"/>
              <a:t>Sie</a:t>
            </a:r>
            <a:r>
              <a:rPr lang="en-US" altLang="de-DE" sz="1400" dirty="0"/>
              <a:t> </a:t>
            </a:r>
            <a:r>
              <a:rPr lang="en-US" altLang="de-DE" sz="1400" dirty="0" err="1"/>
              <a:t>können</a:t>
            </a:r>
            <a:r>
              <a:rPr lang="en-US" altLang="de-DE" sz="1400" dirty="0"/>
              <a:t> </a:t>
            </a:r>
            <a:r>
              <a:rPr lang="en-US" altLang="de-DE" sz="1400" dirty="0" err="1"/>
              <a:t>sich</a:t>
            </a:r>
            <a:r>
              <a:rPr lang="en-US" altLang="de-DE" sz="1400" dirty="0"/>
              <a:t> nun </a:t>
            </a:r>
            <a:r>
              <a:rPr lang="en-US" altLang="de-DE" sz="1400" dirty="0" err="1"/>
              <a:t>ausloggen</a:t>
            </a:r>
            <a:r>
              <a:rPr lang="en-US" altLang="de-DE" sz="1400" dirty="0"/>
              <a:t>. </a:t>
            </a:r>
          </a:p>
          <a:p>
            <a:pPr>
              <a:buSzPct val="100000"/>
              <a:buFont typeface="Wingdings" panose="05000000000000000000" pitchFamily="2" charset="2"/>
              <a:buChar char="§"/>
            </a:pPr>
            <a:endParaRPr lang="en-US" altLang="de-DE" sz="1400" dirty="0"/>
          </a:p>
          <a:p>
            <a:pPr>
              <a:buSzPct val="100000"/>
              <a:buFont typeface="Wingdings" panose="05000000000000000000" pitchFamily="2" charset="2"/>
              <a:buChar char="§"/>
            </a:pPr>
            <a:endParaRPr lang="en-US" altLang="de-DE" sz="1400" dirty="0"/>
          </a:p>
          <a:p>
            <a:pPr marL="0" indent="0">
              <a:buNone/>
            </a:pPr>
            <a:endParaRPr lang="en-US" altLang="de-DE" sz="14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922891E-651F-4580-9CC4-F7F9A2FEA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89" y="1988840"/>
            <a:ext cx="8457647" cy="266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380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 err="1"/>
              <a:t>Kontaktaufnahme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475803" y="1916832"/>
            <a:ext cx="5104309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0663" indent="-220663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90550" indent="-185738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38213" indent="-185738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08100" indent="-185738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631950" indent="-196850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de-DE" dirty="0"/>
              <a:t>Falls </a:t>
            </a:r>
            <a:r>
              <a:rPr lang="en-US" altLang="de-DE" dirty="0" err="1"/>
              <a:t>Sie</a:t>
            </a:r>
            <a:r>
              <a:rPr lang="en-US" altLang="de-DE" dirty="0"/>
              <a:t> </a:t>
            </a:r>
            <a:r>
              <a:rPr lang="en-US" altLang="de-DE" dirty="0" err="1"/>
              <a:t>bei</a:t>
            </a:r>
            <a:r>
              <a:rPr lang="en-US" altLang="de-DE" dirty="0"/>
              <a:t> der </a:t>
            </a:r>
            <a:r>
              <a:rPr lang="en-US" altLang="de-DE" dirty="0" err="1"/>
              <a:t>Benutzung</a:t>
            </a:r>
            <a:r>
              <a:rPr lang="en-US" altLang="de-DE" dirty="0"/>
              <a:t> des </a:t>
            </a:r>
            <a:r>
              <a:rPr lang="en-US" altLang="de-DE" b="1" dirty="0" err="1"/>
              <a:t>eSourcing</a:t>
            </a:r>
            <a:r>
              <a:rPr lang="en-US" altLang="de-DE" dirty="0"/>
              <a:t> Portals </a:t>
            </a:r>
            <a:r>
              <a:rPr lang="en-US" altLang="de-DE" dirty="0" err="1"/>
              <a:t>Unterstützung</a:t>
            </a:r>
            <a:r>
              <a:rPr lang="en-US" altLang="de-DE" dirty="0"/>
              <a:t> </a:t>
            </a:r>
            <a:r>
              <a:rPr lang="en-US" altLang="de-DE" dirty="0" err="1"/>
              <a:t>benötigen</a:t>
            </a:r>
            <a:r>
              <a:rPr lang="en-US" altLang="de-DE" dirty="0"/>
              <a:t>, </a:t>
            </a:r>
            <a:r>
              <a:rPr lang="en-US" altLang="de-DE" dirty="0" err="1"/>
              <a:t>kontaktieren</a:t>
            </a:r>
            <a:r>
              <a:rPr lang="en-US" altLang="de-DE" dirty="0"/>
              <a:t> </a:t>
            </a:r>
            <a:r>
              <a:rPr lang="en-US" altLang="de-DE" dirty="0" err="1"/>
              <a:t>Sie</a:t>
            </a:r>
            <a:r>
              <a:rPr lang="en-US" altLang="de-DE" dirty="0"/>
              <a:t> </a:t>
            </a:r>
            <a:r>
              <a:rPr lang="en-US" altLang="de-DE" dirty="0" err="1"/>
              <a:t>uns</a:t>
            </a:r>
            <a:r>
              <a:rPr lang="en-US" altLang="de-DE" dirty="0"/>
              <a:t> </a:t>
            </a:r>
            <a:r>
              <a:rPr lang="en-US" altLang="de-DE" dirty="0" err="1"/>
              <a:t>unter</a:t>
            </a:r>
            <a:r>
              <a:rPr lang="en-US" altLang="de-DE" dirty="0"/>
              <a:t>:</a:t>
            </a:r>
          </a:p>
          <a:p>
            <a:pPr marL="0" indent="0">
              <a:buFont typeface="Wingdings" pitchFamily="2" charset="2"/>
              <a:buNone/>
            </a:pPr>
            <a:endParaRPr lang="en-US" altLang="de-DE" dirty="0"/>
          </a:p>
          <a:p>
            <a:pPr marL="0" indent="0">
              <a:buFont typeface="Wingdings" pitchFamily="2" charset="2"/>
              <a:buNone/>
            </a:pPr>
            <a:r>
              <a:rPr lang="en-US" altLang="de-DE" dirty="0"/>
              <a:t>Process Consulting Offer Solutions 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de-DE" b="1" dirty="0"/>
              <a:t>esourcing@sourcingsupport.de </a:t>
            </a:r>
          </a:p>
          <a:p>
            <a:pPr marL="0" indent="0">
              <a:buFont typeface="Wingdings" pitchFamily="2" charset="2"/>
              <a:buNone/>
            </a:pPr>
            <a:endParaRPr lang="en-US" altLang="de-DE" dirty="0"/>
          </a:p>
          <a:p>
            <a:pPr marL="0" indent="0">
              <a:buFont typeface="Wingdings" pitchFamily="2" charset="2"/>
              <a:buNone/>
            </a:pPr>
            <a:r>
              <a:rPr lang="en-US" altLang="de-DE" dirty="0"/>
              <a:t>Hotline: </a:t>
            </a:r>
            <a:r>
              <a:rPr lang="en-US" altLang="de-DE" b="1" dirty="0"/>
              <a:t>+49 211 969 4747</a:t>
            </a:r>
          </a:p>
          <a:p>
            <a:pPr marL="0" indent="0">
              <a:buFont typeface="Wingdings" pitchFamily="2" charset="2"/>
              <a:buNone/>
            </a:pPr>
            <a:endParaRPr lang="en-US" altLang="de-DE" dirty="0"/>
          </a:p>
          <a:p>
            <a:pPr marL="0" indent="0">
              <a:buFont typeface="Wingdings" pitchFamily="2" charset="2"/>
              <a:buNone/>
            </a:pPr>
            <a:r>
              <a:rPr lang="en-US" altLang="de-DE" dirty="0"/>
              <a:t>Mo. – Thu.: 	08:00 to 18:00 </a:t>
            </a:r>
          </a:p>
          <a:p>
            <a:pPr marL="0" indent="0">
              <a:buFont typeface="Wingdings" pitchFamily="2" charset="2"/>
              <a:buNone/>
            </a:pPr>
            <a:r>
              <a:rPr lang="en-US" altLang="de-DE" dirty="0"/>
              <a:t>Fri.:		08:00 to 16:00</a:t>
            </a:r>
          </a:p>
        </p:txBody>
      </p:sp>
    </p:spTree>
    <p:extLst>
      <p:ext uri="{BB962C8B-B14F-4D97-AF65-F5344CB8AC3E}">
        <p14:creationId xmlns:p14="http://schemas.microsoft.com/office/powerpoint/2010/main" val="1554887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17500" y="332656"/>
            <a:ext cx="8358956" cy="304800"/>
          </a:xfrm>
        </p:spPr>
        <p:txBody>
          <a:bodyPr/>
          <a:lstStyle/>
          <a:p>
            <a:r>
              <a:rPr lang="en-US" altLang="de-DE" sz="2000" dirty="0" err="1"/>
              <a:t>Einleitung</a:t>
            </a:r>
            <a:endParaRPr lang="en-US" altLang="de-DE" sz="2000" dirty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980728"/>
            <a:ext cx="8208912" cy="2160239"/>
          </a:xfrm>
          <a:solidFill>
            <a:schemeClr val="bg1"/>
          </a:solidFill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Sie wurden eingeladen, an einer Metro AG Preisausschreibung teilzunehmen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Der Zugriff auf die eSourcing-Anwendung erfolgt über das Metro Link Plus-Portal, wo Sie die webbasierte </a:t>
            </a:r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eSourcing 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Software von METRO, für die Übermittlung Ihrer Preise nutzen 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Bei technischen Fragen zur Plattform wenden Sie sich bitte an </a:t>
            </a:r>
            <a:r>
              <a:rPr lang="de-DE" altLang="de-DE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Consulting Offer Solutions</a:t>
            </a:r>
          </a:p>
          <a:p>
            <a:pPr>
              <a:defRPr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                  E-Mail-Adresse: </a:t>
            </a:r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esourcing@sourcingsupport.de </a:t>
            </a:r>
          </a:p>
          <a:p>
            <a:pPr>
              <a:defRPr/>
            </a:pPr>
            <a:r>
              <a:rPr lang="de-DE" altLang="de-DE" dirty="0">
                <a:latin typeface="Arial" panose="020B0604020202020204" pitchFamily="34" charset="0"/>
                <a:cs typeface="Arial" panose="020B0604020202020204" pitchFamily="34" charset="0"/>
              </a:rPr>
              <a:t>                   Telefon </a:t>
            </a:r>
            <a:r>
              <a:rPr lang="de-DE" altLang="de-DE" b="1" dirty="0">
                <a:latin typeface="Arial" panose="020B0604020202020204" pitchFamily="34" charset="0"/>
                <a:cs typeface="Arial" panose="020B0604020202020204" pitchFamily="34" charset="0"/>
              </a:rPr>
              <a:t>+49 211 969 4747</a:t>
            </a:r>
          </a:p>
          <a:p>
            <a:pPr>
              <a:defRPr/>
            </a:pPr>
            <a:endParaRPr lang="de-DE" altLang="de-DE" dirty="0"/>
          </a:p>
          <a:p>
            <a:pPr>
              <a:defRPr/>
            </a:pPr>
            <a:endParaRPr lang="en-US" altLang="de-DE" dirty="0"/>
          </a:p>
          <a:p>
            <a:pPr>
              <a:defRPr/>
            </a:pPr>
            <a:endParaRPr lang="en-US" altLang="de-DE" b="0" dirty="0"/>
          </a:p>
          <a:p>
            <a:pPr>
              <a:defRPr/>
            </a:pPr>
            <a:endParaRPr lang="en-US" altLang="de-DE" b="0" dirty="0"/>
          </a:p>
          <a:p>
            <a:pPr>
              <a:defRPr/>
            </a:pPr>
            <a:endParaRPr lang="en-US" altLang="de-DE" b="0" dirty="0"/>
          </a:p>
          <a:p>
            <a:pPr>
              <a:buFont typeface="Wingdings" pitchFamily="2" charset="2"/>
              <a:buNone/>
              <a:defRPr/>
            </a:pPr>
            <a:endParaRPr lang="en-US" altLang="de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A4E0BE-50E4-46A4-9441-2B2511485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334097"/>
            <a:ext cx="792480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694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49" y="332657"/>
            <a:ext cx="8472487" cy="432047"/>
          </a:xfrm>
        </p:spPr>
        <p:txBody>
          <a:bodyPr/>
          <a:lstStyle/>
          <a:p>
            <a:pPr>
              <a:buNone/>
              <a:defRPr/>
            </a:pPr>
            <a:r>
              <a:rPr lang="nl-NL" altLang="de-DE" sz="2000" b="1" dirty="0">
                <a:solidFill>
                  <a:srgbClr val="0E4171"/>
                </a:solidFill>
              </a:rPr>
              <a:t>eSourcing login </a:t>
            </a:r>
            <a:r>
              <a:rPr lang="en-US" altLang="de-DE" sz="2000" b="1" dirty="0" err="1">
                <a:solidFill>
                  <a:srgbClr val="0E4171"/>
                </a:solidFill>
              </a:rPr>
              <a:t>über</a:t>
            </a:r>
            <a:r>
              <a:rPr lang="en-US" altLang="de-DE" sz="2000" b="1" dirty="0">
                <a:solidFill>
                  <a:srgbClr val="0E4171"/>
                </a:solidFill>
              </a:rPr>
              <a:t> Metro Link Plus (MLP)</a:t>
            </a:r>
          </a:p>
          <a:p>
            <a:pPr>
              <a:buNone/>
              <a:defRPr/>
            </a:pPr>
            <a:endParaRPr lang="de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77A722-C063-446C-965D-A27CA6507E90}"/>
              </a:ext>
            </a:extLst>
          </p:cNvPr>
          <p:cNvSpPr txBox="1"/>
          <p:nvPr/>
        </p:nvSpPr>
        <p:spPr>
          <a:xfrm>
            <a:off x="683568" y="1124744"/>
            <a:ext cx="81127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Falls Sie von der Metro AG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einer</a:t>
            </a:r>
            <a:r>
              <a:rPr lang="en-US" dirty="0"/>
              <a:t> </a:t>
            </a:r>
            <a:r>
              <a:rPr lang="en-US" dirty="0" err="1"/>
              <a:t>Ausschreibung</a:t>
            </a:r>
            <a:r>
              <a:rPr lang="en-US" dirty="0"/>
              <a:t> </a:t>
            </a:r>
            <a:r>
              <a:rPr lang="en-US" dirty="0" err="1"/>
              <a:t>eingeladen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, </a:t>
            </a:r>
          </a:p>
          <a:p>
            <a:r>
              <a:rPr lang="en-US" dirty="0"/>
              <a:t>     </a:t>
            </a:r>
            <a:r>
              <a:rPr lang="en-US" dirty="0" err="1"/>
              <a:t>greifen</a:t>
            </a:r>
            <a:r>
              <a:rPr lang="en-US" dirty="0"/>
              <a:t> Sie bitte </a:t>
            </a:r>
            <a:r>
              <a:rPr lang="en-US" dirty="0" err="1"/>
              <a:t>über</a:t>
            </a:r>
            <a:r>
              <a:rPr lang="en-US" dirty="0"/>
              <a:t> Metro Link Plus auf eSourcing </a:t>
            </a:r>
            <a:r>
              <a:rPr lang="en-US" dirty="0" err="1"/>
              <a:t>zu</a:t>
            </a:r>
            <a:r>
              <a:rPr lang="en-US" dirty="0"/>
              <a:t>:</a:t>
            </a:r>
          </a:p>
          <a:p>
            <a:r>
              <a:rPr lang="en-US" b="1" dirty="0"/>
              <a:t>     Login: https://de.metrolink-plus.com/ </a:t>
            </a:r>
          </a:p>
          <a:p>
            <a:r>
              <a:rPr lang="en-US" b="1" dirty="0"/>
              <a:t>     </a:t>
            </a:r>
            <a:r>
              <a:rPr lang="en-US" dirty="0" err="1"/>
              <a:t>nachem</a:t>
            </a:r>
            <a:r>
              <a:rPr lang="en-US" dirty="0"/>
              <a:t> </a:t>
            </a:r>
            <a:r>
              <a:rPr lang="en-US" dirty="0" err="1"/>
              <a:t>sie</a:t>
            </a:r>
            <a:r>
              <a:rPr lang="en-US" dirty="0"/>
              <a:t> </a:t>
            </a:r>
            <a:r>
              <a:rPr lang="en-US" dirty="0" err="1"/>
              <a:t>sich</a:t>
            </a:r>
            <a:r>
              <a:rPr lang="en-US" dirty="0"/>
              <a:t> auf Metro Link Plus </a:t>
            </a:r>
            <a:r>
              <a:rPr lang="en-US" dirty="0" err="1"/>
              <a:t>registriert</a:t>
            </a:r>
            <a:r>
              <a:rPr lang="en-US" dirty="0"/>
              <a:t> </a:t>
            </a:r>
            <a:r>
              <a:rPr lang="en-US" dirty="0" err="1"/>
              <a:t>haben</a:t>
            </a:r>
            <a:r>
              <a:rPr lang="en-US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20F5E7-CDFA-43DB-86EF-5961D75B0E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95536" y="2256621"/>
            <a:ext cx="8500432" cy="347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85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49" y="332657"/>
            <a:ext cx="8472487" cy="360039"/>
          </a:xfrm>
        </p:spPr>
        <p:txBody>
          <a:bodyPr/>
          <a:lstStyle/>
          <a:p>
            <a:pPr>
              <a:buNone/>
              <a:defRPr/>
            </a:pPr>
            <a:r>
              <a:rPr lang="en-US" altLang="de-DE" sz="2000" b="1" dirty="0">
                <a:solidFill>
                  <a:srgbClr val="0E4171"/>
                </a:solidFill>
              </a:rPr>
              <a:t>MLP-Login-1. Schritt </a:t>
            </a:r>
            <a:endParaRPr lang="de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5AA1BA-1622-499B-AF4A-2FB0DED670D6}"/>
              </a:ext>
            </a:extLst>
          </p:cNvPr>
          <p:cNvSpPr txBox="1"/>
          <p:nvPr/>
        </p:nvSpPr>
        <p:spPr>
          <a:xfrm>
            <a:off x="347664" y="692696"/>
            <a:ext cx="8448672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Der Login </a:t>
            </a:r>
            <a:r>
              <a:rPr lang="en-US" sz="1600" dirty="0" err="1"/>
              <a:t>erfordert</a:t>
            </a:r>
            <a:r>
              <a:rPr lang="en-US" sz="1600" dirty="0"/>
              <a:t> </a:t>
            </a:r>
            <a:r>
              <a:rPr lang="en-US" sz="1600" dirty="0" err="1"/>
              <a:t>zuerst</a:t>
            </a:r>
            <a:r>
              <a:rPr lang="en-US" sz="1600" dirty="0"/>
              <a:t> </a:t>
            </a:r>
            <a:r>
              <a:rPr lang="en-US" sz="1600" dirty="0" err="1"/>
              <a:t>ein</a:t>
            </a:r>
            <a:r>
              <a:rPr lang="en-US" sz="1600" dirty="0"/>
              <a:t> </a:t>
            </a:r>
            <a:r>
              <a:rPr lang="en-US" sz="1600" dirty="0" err="1"/>
              <a:t>Passwort</a:t>
            </a:r>
            <a:r>
              <a:rPr lang="en-US" sz="1600" dirty="0"/>
              <a:t> und </a:t>
            </a:r>
            <a:r>
              <a:rPr lang="en-US" sz="1600" dirty="0" err="1"/>
              <a:t>im</a:t>
            </a:r>
            <a:r>
              <a:rPr lang="en-US" sz="1600" dirty="0"/>
              <a:t> </a:t>
            </a:r>
            <a:r>
              <a:rPr lang="en-US" sz="1600" dirty="0" err="1"/>
              <a:t>zweiten</a:t>
            </a:r>
            <a:r>
              <a:rPr lang="en-US" sz="1600" dirty="0"/>
              <a:t> Schritt </a:t>
            </a:r>
            <a:r>
              <a:rPr lang="en-US" sz="1600" dirty="0" err="1"/>
              <a:t>eine</a:t>
            </a:r>
            <a:r>
              <a:rPr lang="en-US" sz="1600" dirty="0"/>
              <a:t> Zwei-</a:t>
            </a:r>
            <a:r>
              <a:rPr lang="en-US" sz="1600" dirty="0" err="1"/>
              <a:t>Faktor</a:t>
            </a:r>
            <a:r>
              <a:rPr lang="en-US" sz="1600" dirty="0"/>
              <a:t>-</a:t>
            </a:r>
            <a:r>
              <a:rPr lang="en-US" sz="1600" dirty="0" err="1"/>
              <a:t>Authentifizierung</a:t>
            </a:r>
            <a:r>
              <a:rPr lang="en-US" sz="1600" dirty="0"/>
              <a:t>, </a:t>
            </a:r>
            <a:r>
              <a:rPr lang="en-US" sz="1600" dirty="0" err="1"/>
              <a:t>nachdem</a:t>
            </a:r>
            <a:r>
              <a:rPr lang="en-US" sz="1600" dirty="0"/>
              <a:t> Sie </a:t>
            </a:r>
            <a:r>
              <a:rPr lang="en-US" sz="1600" dirty="0" err="1"/>
              <a:t>Ihre</a:t>
            </a:r>
            <a:r>
              <a:rPr lang="en-US" sz="1600" dirty="0"/>
              <a:t> </a:t>
            </a:r>
            <a:r>
              <a:rPr lang="en-US" sz="1600" dirty="0" err="1"/>
              <a:t>Registrierung</a:t>
            </a:r>
            <a:r>
              <a:rPr lang="en-US" sz="1600" dirty="0"/>
              <a:t> </a:t>
            </a:r>
            <a:r>
              <a:rPr lang="en-US" sz="1600" dirty="0" err="1"/>
              <a:t>abgeschlossen</a:t>
            </a:r>
            <a:r>
              <a:rPr lang="en-US" sz="1600" dirty="0"/>
              <a:t> </a:t>
            </a:r>
            <a:r>
              <a:rPr lang="en-US" sz="1600" dirty="0" err="1"/>
              <a:t>haben</a:t>
            </a: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/>
              <a:t>Login/</a:t>
            </a:r>
            <a:r>
              <a:rPr lang="en-US" sz="1600" dirty="0" err="1"/>
              <a:t>Benutzername</a:t>
            </a:r>
            <a:r>
              <a:rPr lang="en-US" sz="1600" dirty="0"/>
              <a:t>: </a:t>
            </a:r>
            <a:r>
              <a:rPr lang="en-US" sz="1600" dirty="0" err="1"/>
              <a:t>Ihre</a:t>
            </a:r>
            <a:r>
              <a:rPr lang="en-US" sz="1600" dirty="0"/>
              <a:t> E-Mail-</a:t>
            </a:r>
            <a:r>
              <a:rPr lang="en-US" sz="1600" dirty="0" err="1"/>
              <a:t>Adresse</a:t>
            </a:r>
            <a:r>
              <a:rPr lang="en-US" sz="1600" dirty="0"/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err="1"/>
              <a:t>Passwort</a:t>
            </a:r>
            <a:r>
              <a:rPr lang="en-US" sz="1600" dirty="0"/>
              <a:t>: </a:t>
            </a:r>
            <a:r>
              <a:rPr lang="en-US" sz="1600" dirty="0" err="1"/>
              <a:t>Ihr</a:t>
            </a:r>
            <a:r>
              <a:rPr lang="en-US" sz="1600" dirty="0"/>
              <a:t> </a:t>
            </a:r>
            <a:r>
              <a:rPr lang="en-US" sz="1600" dirty="0" err="1"/>
              <a:t>personalisiertes</a:t>
            </a:r>
            <a:r>
              <a:rPr lang="en-US" sz="1600" dirty="0"/>
              <a:t> </a:t>
            </a:r>
            <a:r>
              <a:rPr lang="en-US" sz="1600" dirty="0" err="1"/>
              <a:t>Passwort</a:t>
            </a:r>
            <a:r>
              <a:rPr lang="en-US" sz="1600" dirty="0"/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err="1"/>
              <a:t>Wenn</a:t>
            </a:r>
            <a:r>
              <a:rPr lang="en-US" sz="1600" dirty="0"/>
              <a:t> Sie </a:t>
            </a:r>
            <a:r>
              <a:rPr lang="en-US" sz="1600" dirty="0" err="1"/>
              <a:t>sich</a:t>
            </a:r>
            <a:r>
              <a:rPr lang="en-US" sz="1600" dirty="0"/>
              <a:t> </a:t>
            </a:r>
            <a:r>
              <a:rPr lang="en-US" sz="1600" dirty="0" err="1"/>
              <a:t>zum</a:t>
            </a:r>
            <a:r>
              <a:rPr lang="en-US" sz="1600" dirty="0"/>
              <a:t> </a:t>
            </a:r>
            <a:r>
              <a:rPr lang="en-US" sz="1600" dirty="0" err="1"/>
              <a:t>ersten</a:t>
            </a:r>
            <a:r>
              <a:rPr lang="en-US" sz="1600" dirty="0"/>
              <a:t> Mal </a:t>
            </a:r>
            <a:r>
              <a:rPr lang="en-US" sz="1600" dirty="0" err="1"/>
              <a:t>anmelden</a:t>
            </a:r>
            <a:r>
              <a:rPr lang="en-US" sz="1600" dirty="0"/>
              <a:t>, </a:t>
            </a:r>
            <a:r>
              <a:rPr lang="en-US" sz="1600" dirty="0" err="1"/>
              <a:t>müssen</a:t>
            </a:r>
            <a:r>
              <a:rPr lang="en-US" sz="1600" dirty="0"/>
              <a:t> Sie </a:t>
            </a:r>
            <a:r>
              <a:rPr lang="en-US" sz="1600" dirty="0" err="1"/>
              <a:t>Ihr</a:t>
            </a:r>
            <a:r>
              <a:rPr lang="en-US" sz="1600" dirty="0"/>
              <a:t> </a:t>
            </a:r>
            <a:r>
              <a:rPr lang="en-US" sz="1600" dirty="0" err="1"/>
              <a:t>Passwort</a:t>
            </a:r>
            <a:r>
              <a:rPr lang="en-US" sz="1600" dirty="0"/>
              <a:t> </a:t>
            </a:r>
            <a:r>
              <a:rPr lang="en-US" sz="1600" dirty="0" err="1"/>
              <a:t>ändern</a:t>
            </a:r>
            <a:r>
              <a:rPr lang="en-US" sz="1600" dirty="0"/>
              <a:t> und </a:t>
            </a:r>
            <a:r>
              <a:rPr lang="en-US" sz="1600" dirty="0" err="1"/>
              <a:t>personalisieren</a:t>
            </a: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err="1"/>
              <a:t>Wenn</a:t>
            </a:r>
            <a:r>
              <a:rPr lang="en-US" sz="1600" dirty="0"/>
              <a:t> Sie </a:t>
            </a:r>
            <a:r>
              <a:rPr lang="en-US" sz="1600" dirty="0" err="1"/>
              <a:t>Ihr</a:t>
            </a:r>
            <a:r>
              <a:rPr lang="en-US" sz="1600" dirty="0"/>
              <a:t> </a:t>
            </a:r>
            <a:r>
              <a:rPr lang="en-US" sz="1600" dirty="0" err="1"/>
              <a:t>eigenes</a:t>
            </a:r>
            <a:r>
              <a:rPr lang="en-US" sz="1600" dirty="0"/>
              <a:t> </a:t>
            </a:r>
            <a:r>
              <a:rPr lang="en-US" sz="1600" dirty="0" err="1"/>
              <a:t>Passwort</a:t>
            </a:r>
            <a:r>
              <a:rPr lang="en-US" sz="1600" dirty="0"/>
              <a:t> </a:t>
            </a:r>
            <a:r>
              <a:rPr lang="en-US" sz="1600" dirty="0" err="1"/>
              <a:t>einrichten</a:t>
            </a:r>
            <a:r>
              <a:rPr lang="en-US" sz="1600" dirty="0"/>
              <a:t>, </a:t>
            </a:r>
            <a:r>
              <a:rPr lang="en-US" sz="1600" dirty="0" err="1"/>
              <a:t>stellen</a:t>
            </a:r>
            <a:r>
              <a:rPr lang="en-US" sz="1600" dirty="0"/>
              <a:t> Sie bitte </a:t>
            </a:r>
            <a:r>
              <a:rPr lang="en-US" sz="1600" dirty="0" err="1"/>
              <a:t>sicher</a:t>
            </a:r>
            <a:r>
              <a:rPr lang="en-US" sz="1600" dirty="0"/>
              <a:t>, </a:t>
            </a:r>
            <a:r>
              <a:rPr lang="en-US" sz="1600" dirty="0" err="1"/>
              <a:t>dass</a:t>
            </a:r>
            <a:r>
              <a:rPr lang="en-US" sz="1600" dirty="0"/>
              <a:t> es </a:t>
            </a:r>
            <a:r>
              <a:rPr lang="en-US" sz="1600" dirty="0" err="1"/>
              <a:t>sich</a:t>
            </a:r>
            <a:r>
              <a:rPr lang="en-US" sz="1600" dirty="0"/>
              <a:t> um </a:t>
            </a:r>
            <a:r>
              <a:rPr lang="en-US" sz="1600" dirty="0" err="1"/>
              <a:t>ein</a:t>
            </a:r>
            <a:r>
              <a:rPr lang="en-US" sz="1600" dirty="0"/>
              <a:t> </a:t>
            </a:r>
            <a:r>
              <a:rPr lang="en-US" sz="1600" dirty="0" err="1"/>
              <a:t>starkes</a:t>
            </a:r>
            <a:r>
              <a:rPr lang="en-US" sz="1600" dirty="0"/>
              <a:t>, </a:t>
            </a:r>
            <a:r>
              <a:rPr lang="en-US" sz="1600" dirty="0" err="1"/>
              <a:t>komplexes</a:t>
            </a:r>
            <a:r>
              <a:rPr lang="en-US" sz="1600" dirty="0"/>
              <a:t> </a:t>
            </a:r>
            <a:r>
              <a:rPr lang="en-US" sz="1600" dirty="0" err="1"/>
              <a:t>Passwort</a:t>
            </a:r>
            <a:r>
              <a:rPr lang="en-US" sz="1600" dirty="0"/>
              <a:t> </a:t>
            </a:r>
            <a:r>
              <a:rPr lang="en-US" sz="1600" dirty="0" err="1"/>
              <a:t>handelt</a:t>
            </a:r>
            <a:r>
              <a:rPr lang="en-US" sz="1600" dirty="0"/>
              <a:t>, das die </a:t>
            </a:r>
            <a:r>
              <a:rPr lang="en-US" sz="1600" dirty="0" err="1"/>
              <a:t>Sicherheitsanforderungen</a:t>
            </a:r>
            <a:r>
              <a:rPr lang="en-US" sz="1600" dirty="0"/>
              <a:t> </a:t>
            </a:r>
            <a:r>
              <a:rPr lang="en-US" sz="1600" dirty="0" err="1"/>
              <a:t>erfüllt</a:t>
            </a:r>
            <a:r>
              <a:rPr lang="en-US" sz="1600" dirty="0"/>
              <a:t>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err="1"/>
              <a:t>Wenn</a:t>
            </a:r>
            <a:r>
              <a:rPr lang="en-US" sz="1600" dirty="0"/>
              <a:t> Sie </a:t>
            </a:r>
            <a:r>
              <a:rPr lang="en-US" sz="1600" dirty="0" err="1"/>
              <a:t>Ihr</a:t>
            </a:r>
            <a:r>
              <a:rPr lang="en-US" sz="1600" dirty="0"/>
              <a:t> </a:t>
            </a:r>
            <a:r>
              <a:rPr lang="en-US" sz="1600" dirty="0" err="1"/>
              <a:t>Passwort</a:t>
            </a:r>
            <a:r>
              <a:rPr lang="en-US" sz="1600" dirty="0"/>
              <a:t> </a:t>
            </a:r>
            <a:r>
              <a:rPr lang="en-US" sz="1600" dirty="0" err="1"/>
              <a:t>vergessen</a:t>
            </a:r>
            <a:r>
              <a:rPr lang="en-US" sz="1600" dirty="0"/>
              <a:t> </a:t>
            </a:r>
            <a:r>
              <a:rPr lang="en-US" sz="1600" dirty="0" err="1"/>
              <a:t>haben</a:t>
            </a:r>
            <a:r>
              <a:rPr lang="en-US" sz="1600" dirty="0"/>
              <a:t>, </a:t>
            </a:r>
            <a:r>
              <a:rPr lang="en-US" sz="1600" dirty="0" err="1"/>
              <a:t>verwenden</a:t>
            </a:r>
            <a:r>
              <a:rPr lang="en-US" sz="1600" dirty="0"/>
              <a:t> Sie bitte die </a:t>
            </a:r>
            <a:r>
              <a:rPr lang="en-US" sz="1600" dirty="0" err="1"/>
              <a:t>Funktion</a:t>
            </a:r>
            <a:r>
              <a:rPr lang="en-US" sz="1600" dirty="0"/>
              <a:t> </a:t>
            </a:r>
            <a:r>
              <a:rPr lang="en-US" sz="1600" dirty="0" err="1"/>
              <a:t>Passwort</a:t>
            </a:r>
            <a:r>
              <a:rPr lang="en-US" sz="1600" dirty="0"/>
              <a:t> </a:t>
            </a:r>
            <a:r>
              <a:rPr lang="en-US" sz="1600" dirty="0" err="1"/>
              <a:t>vergessen</a:t>
            </a:r>
            <a:r>
              <a:rPr lang="en-US" sz="1600" dirty="0"/>
              <a:t>, um </a:t>
            </a:r>
            <a:r>
              <a:rPr lang="en-US" sz="1600" dirty="0" err="1"/>
              <a:t>ein</a:t>
            </a:r>
            <a:r>
              <a:rPr lang="en-US" sz="1600" dirty="0"/>
              <a:t> </a:t>
            </a:r>
            <a:r>
              <a:rPr lang="en-US" sz="1600" dirty="0" err="1"/>
              <a:t>neues</a:t>
            </a:r>
            <a:r>
              <a:rPr lang="en-US" sz="1600" dirty="0"/>
              <a:t> </a:t>
            </a:r>
            <a:r>
              <a:rPr lang="en-US" sz="1600" dirty="0" err="1"/>
              <a:t>Passwort</a:t>
            </a:r>
            <a:r>
              <a:rPr lang="en-US" sz="1600" dirty="0"/>
              <a:t> </a:t>
            </a:r>
            <a:r>
              <a:rPr lang="en-US" sz="1600" dirty="0" err="1"/>
              <a:t>anzufordern</a:t>
            </a:r>
            <a:r>
              <a:rPr lang="en-US" sz="1600" dirty="0"/>
              <a:t>.</a:t>
            </a:r>
          </a:p>
          <a:p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F76D0B-BE21-4CCB-9E51-D85DBD3E75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3073" y="3356992"/>
            <a:ext cx="438150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036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49" y="332657"/>
            <a:ext cx="8472487" cy="360039"/>
          </a:xfrm>
        </p:spPr>
        <p:txBody>
          <a:bodyPr/>
          <a:lstStyle/>
          <a:p>
            <a:pPr>
              <a:buNone/>
              <a:defRPr/>
            </a:pPr>
            <a:r>
              <a:rPr lang="en-US" altLang="de-DE" sz="2000" b="1" dirty="0">
                <a:solidFill>
                  <a:srgbClr val="0E4171"/>
                </a:solidFill>
              </a:rPr>
              <a:t>MLP-Login-2. Schritt</a:t>
            </a:r>
          </a:p>
          <a:p>
            <a:pPr>
              <a:buNone/>
              <a:defRPr/>
            </a:pPr>
            <a:endParaRPr lang="en-US" altLang="de-DE" b="0" dirty="0"/>
          </a:p>
          <a:p>
            <a:pPr>
              <a:buNone/>
              <a:defRPr/>
            </a:pPr>
            <a:endParaRPr lang="de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7A3953-99E9-4CE1-8415-C268B435E19D}"/>
              </a:ext>
            </a:extLst>
          </p:cNvPr>
          <p:cNvSpPr txBox="1"/>
          <p:nvPr/>
        </p:nvSpPr>
        <p:spPr>
          <a:xfrm>
            <a:off x="611560" y="908720"/>
            <a:ext cx="80648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Zwei-</a:t>
            </a:r>
            <a:r>
              <a:rPr lang="en-US" dirty="0" err="1"/>
              <a:t>Faktor</a:t>
            </a:r>
            <a:r>
              <a:rPr lang="en-US" dirty="0"/>
              <a:t>-</a:t>
            </a:r>
            <a:r>
              <a:rPr lang="en-US" dirty="0" err="1"/>
              <a:t>Authentifizierung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One-Time Passcode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aus</a:t>
            </a:r>
            <a:r>
              <a:rPr lang="en-US" dirty="0"/>
              <a:t> </a:t>
            </a:r>
            <a:r>
              <a:rPr lang="en-US" dirty="0" err="1"/>
              <a:t>Sicherheitsgründen</a:t>
            </a:r>
            <a:r>
              <a:rPr lang="en-US" dirty="0"/>
              <a:t> für den </a:t>
            </a:r>
            <a:r>
              <a:rPr lang="en-US" dirty="0" err="1"/>
              <a:t>Lieferantenbenutzer</a:t>
            </a:r>
            <a:r>
              <a:rPr lang="en-US" dirty="0"/>
              <a:t> </a:t>
            </a:r>
            <a:r>
              <a:rPr lang="en-US" dirty="0" err="1"/>
              <a:t>erforderlich</a:t>
            </a:r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1AEC5B-BADB-43AC-8DC2-7A9173403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104" y="2024062"/>
            <a:ext cx="4269112" cy="333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056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49" y="332657"/>
            <a:ext cx="8472487" cy="288031"/>
          </a:xfrm>
        </p:spPr>
        <p:txBody>
          <a:bodyPr/>
          <a:lstStyle/>
          <a:p>
            <a:pPr>
              <a:buNone/>
              <a:defRPr/>
            </a:pPr>
            <a:r>
              <a:rPr lang="en-US" altLang="de-DE" sz="2000" b="1" dirty="0" err="1">
                <a:solidFill>
                  <a:srgbClr val="0E4171"/>
                </a:solidFill>
              </a:rPr>
              <a:t>eSourcing-Zugang</a:t>
            </a:r>
            <a:endParaRPr lang="en-US" altLang="de-DE" sz="2000" b="1" dirty="0">
              <a:solidFill>
                <a:srgbClr val="0E4171"/>
              </a:solidFill>
            </a:endParaRPr>
          </a:p>
          <a:p>
            <a:pPr>
              <a:buNone/>
              <a:defRPr/>
            </a:pPr>
            <a:endParaRPr lang="en-US" altLang="de-DE" b="0" dirty="0"/>
          </a:p>
          <a:p>
            <a:pPr>
              <a:buNone/>
              <a:defRPr/>
            </a:pPr>
            <a:endParaRPr lang="de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72364B-F8B6-4A9F-95A2-BEC20498559B}"/>
              </a:ext>
            </a:extLst>
          </p:cNvPr>
          <p:cNvSpPr txBox="1"/>
          <p:nvPr/>
        </p:nvSpPr>
        <p:spPr>
          <a:xfrm>
            <a:off x="323849" y="980728"/>
            <a:ext cx="83526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err="1"/>
              <a:t>Sobald</a:t>
            </a:r>
            <a:r>
              <a:rPr lang="en-US" dirty="0"/>
              <a:t> Sie in Metro Link Plus </a:t>
            </a:r>
            <a:r>
              <a:rPr lang="en-US" dirty="0" err="1"/>
              <a:t>eingelogt</a:t>
            </a:r>
            <a:r>
              <a:rPr lang="en-US" dirty="0"/>
              <a:t> </a:t>
            </a:r>
            <a:r>
              <a:rPr lang="en-US" dirty="0" err="1"/>
              <a:t>haben</a:t>
            </a:r>
            <a:r>
              <a:rPr lang="en-US" dirty="0"/>
              <a:t>, </a:t>
            </a:r>
            <a:r>
              <a:rPr lang="en-US" dirty="0" err="1"/>
              <a:t>klicken</a:t>
            </a:r>
            <a:r>
              <a:rPr lang="en-US" dirty="0"/>
              <a:t> Sie bitte auf das </a:t>
            </a:r>
            <a:r>
              <a:rPr lang="en-US" b="1" dirty="0"/>
              <a:t>eSourcing-Symbol</a:t>
            </a:r>
            <a:r>
              <a:rPr lang="en-US" dirty="0"/>
              <a:t>, um auf die Online-</a:t>
            </a:r>
            <a:r>
              <a:rPr lang="en-US" dirty="0" err="1"/>
              <a:t>Ausschreibung</a:t>
            </a:r>
            <a:r>
              <a:rPr lang="en-US" dirty="0"/>
              <a:t> </a:t>
            </a:r>
            <a:r>
              <a:rPr lang="en-US" dirty="0" err="1"/>
              <a:t>zu</a:t>
            </a:r>
            <a:r>
              <a:rPr lang="en-US" dirty="0"/>
              <a:t> </a:t>
            </a:r>
            <a:r>
              <a:rPr lang="en-US" dirty="0" err="1"/>
              <a:t>gelangen</a:t>
            </a:r>
            <a:r>
              <a:rPr lang="en-US" dirty="0"/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A6DA8A-CAD3-4161-88A0-2594BF66FF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16293" y="1988840"/>
            <a:ext cx="7911414" cy="4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909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Wie sie Ihre Persönliche Übersicht einstellen können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196751"/>
            <a:ext cx="8352606" cy="4608737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Sobald</a:t>
            </a:r>
            <a:r>
              <a:rPr lang="en-GB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en-GB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GB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System </a:t>
            </a:r>
            <a:r>
              <a:rPr lang="en-GB" sz="1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sind</a:t>
            </a:r>
            <a:r>
              <a:rPr lang="en-GB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haben</a:t>
            </a:r>
            <a:r>
              <a:rPr lang="en-GB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en-GB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die </a:t>
            </a:r>
            <a:r>
              <a:rPr lang="en-GB" sz="1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Möglichkeit</a:t>
            </a:r>
            <a:r>
              <a:rPr lang="en-GB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Ihre</a:t>
            </a:r>
            <a:r>
              <a:rPr lang="en-GB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Karten</a:t>
            </a:r>
            <a:r>
              <a:rPr lang="en-GB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GB" sz="1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Übersichten</a:t>
            </a:r>
            <a:r>
              <a:rPr lang="en-GB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r>
              <a:rPr lang="en-GB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verwalten</a:t>
            </a:r>
            <a:r>
              <a:rPr lang="en-GB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die </a:t>
            </a:r>
            <a:r>
              <a:rPr lang="en-GB" sz="1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Hauptseite</a:t>
            </a:r>
            <a:r>
              <a:rPr lang="en-GB" sz="1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einzurichten</a:t>
            </a:r>
            <a:endParaRPr lang="en-GB" sz="16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6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Bestätigen</a:t>
            </a:r>
            <a:r>
              <a:rPr lang="en-GB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Sie </a:t>
            </a:r>
            <a:r>
              <a:rPr lang="en-GB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Dynamische</a:t>
            </a:r>
            <a:r>
              <a:rPr lang="en-GB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Karten</a:t>
            </a:r>
            <a:endParaRPr lang="en-GB" sz="16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GB" sz="16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Klicken</a:t>
            </a:r>
            <a:r>
              <a:rPr lang="en-GB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Sie auf </a:t>
            </a:r>
            <a:r>
              <a:rPr lang="en-GB" sz="1600" b="1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Speichern</a:t>
            </a:r>
            <a:endParaRPr lang="de-DE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0672CC2-6D71-459C-8881-F0F2C25BC0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041" y="2596439"/>
            <a:ext cx="8352606" cy="320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68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052735"/>
            <a:ext cx="8494746" cy="1800201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Durch Bestätigung auf „Übernehmen“ erscheint die Startseite inklusive aller Projekte und Auktionen zu denen Sie bisher eingeladen worden sind.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Das Fenster zeigt das Projekt mit Allgemeinen Geschäftsbedingungen (General </a:t>
            </a:r>
            <a:r>
              <a:rPr lang="de-DE" sz="1600" dirty="0" err="1">
                <a:latin typeface="Arial" panose="020B0604020202020204" pitchFamily="34" charset="0"/>
                <a:cs typeface="Arial" panose="020B0604020202020204" pitchFamily="34" charset="0"/>
              </a:rPr>
              <a:t>Conditions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grüne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Farbe symbolisiert hierbei, dass die Bedingungen 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akzeptiert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worden sind.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Die </a:t>
            </a: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rote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 Farbe hingegen deutet darauf hin, dass die Akzeptanz der Dokumente noch aussteht. </a:t>
            </a:r>
          </a:p>
          <a:p>
            <a:endParaRPr lang="de-DE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05000" y="404814"/>
            <a:ext cx="8457647" cy="1016648"/>
          </a:xfrm>
        </p:spPr>
        <p:txBody>
          <a:bodyPr/>
          <a:lstStyle/>
          <a:p>
            <a:r>
              <a:rPr lang="en-US" altLang="en-US" dirty="0" err="1">
                <a:ea typeface="ＭＳ Ｐゴシック" pitchFamily="34" charset="-128"/>
              </a:rPr>
              <a:t>Synerspace</a:t>
            </a:r>
            <a:endParaRPr lang="en-US" altLang="de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E81678-2A4B-41B0-B4A7-C0D6763BC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000" y="3064423"/>
            <a:ext cx="8199448" cy="271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76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de-DE" dirty="0" err="1">
                <a:ea typeface="ＭＳ Ｐゴシック" pitchFamily="34" charset="-128"/>
              </a:rPr>
              <a:t>Wie</a:t>
            </a:r>
            <a:r>
              <a:rPr lang="en-US" altLang="de-DE" dirty="0">
                <a:ea typeface="ＭＳ Ｐゴシック" pitchFamily="34" charset="-128"/>
              </a:rPr>
              <a:t> </a:t>
            </a:r>
            <a:r>
              <a:rPr lang="en-US" altLang="de-DE" dirty="0" err="1">
                <a:ea typeface="ＭＳ Ｐゴシック" pitchFamily="34" charset="-128"/>
              </a:rPr>
              <a:t>sie</a:t>
            </a:r>
            <a:r>
              <a:rPr lang="en-US" altLang="de-DE" dirty="0">
                <a:ea typeface="ＭＳ Ｐゴシック" pitchFamily="34" charset="-128"/>
              </a:rPr>
              <a:t> Das </a:t>
            </a:r>
            <a:r>
              <a:rPr lang="en-US" altLang="de-DE" dirty="0" err="1">
                <a:ea typeface="ＭＳ Ｐゴシック" pitchFamily="34" charset="-128"/>
              </a:rPr>
              <a:t>Projekt</a:t>
            </a:r>
            <a:r>
              <a:rPr lang="en-US" altLang="de-DE" dirty="0">
                <a:ea typeface="ＭＳ Ｐゴシック" pitchFamily="34" charset="-128"/>
              </a:rPr>
              <a:t> </a:t>
            </a:r>
            <a:r>
              <a:rPr lang="en-US" altLang="de-DE" dirty="0" err="1">
                <a:ea typeface="ＭＳ Ｐゴシック" pitchFamily="34" charset="-128"/>
              </a:rPr>
              <a:t>Finden</a:t>
            </a:r>
            <a:endParaRPr lang="en-US" altLang="de-DE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81352" y="1116207"/>
            <a:ext cx="8323095" cy="1496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0663" indent="-220663" algn="l" rtl="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90550" indent="-185738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38213" indent="-185738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08100" indent="-185738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631950" indent="-196850" algn="l" rtl="0" eaLnBrk="1" fontAlgn="base" hangingPunct="1">
              <a:lnSpc>
                <a:spcPct val="109000"/>
              </a:lnSpc>
              <a:spcBef>
                <a:spcPct val="0"/>
              </a:spcBef>
              <a:spcAft>
                <a:spcPct val="0"/>
              </a:spcAft>
              <a:buClr>
                <a:srgbClr val="FCC51D"/>
              </a:buClr>
              <a:buSzPct val="7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dirty="0" err="1"/>
              <a:t>Ein</a:t>
            </a:r>
            <a:r>
              <a:rPr lang="en-US" dirty="0"/>
              <a:t> </a:t>
            </a:r>
            <a:r>
              <a:rPr lang="en-US" dirty="0" err="1"/>
              <a:t>Projekt</a:t>
            </a:r>
            <a:r>
              <a:rPr lang="en-US" dirty="0"/>
              <a:t> </a:t>
            </a:r>
            <a:r>
              <a:rPr lang="en-US" dirty="0" err="1"/>
              <a:t>kann</a:t>
            </a:r>
            <a:r>
              <a:rPr lang="en-US" dirty="0"/>
              <a:t> auf </a:t>
            </a:r>
            <a:r>
              <a:rPr lang="en-US" dirty="0" err="1"/>
              <a:t>unterschiedlicher</a:t>
            </a:r>
            <a:r>
              <a:rPr lang="en-US" dirty="0"/>
              <a:t> Art </a:t>
            </a:r>
            <a:r>
              <a:rPr lang="en-US" dirty="0" err="1"/>
              <a:t>gefunden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:</a:t>
            </a:r>
          </a:p>
          <a:p>
            <a:pPr marL="0" indent="0">
              <a:buNone/>
              <a:defRPr/>
            </a:pPr>
            <a:endParaRPr lang="en-US" dirty="0"/>
          </a:p>
          <a:p>
            <a:pPr>
              <a:buClrTx/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dirty="0" err="1"/>
              <a:t>Klicken</a:t>
            </a:r>
            <a:r>
              <a:rPr lang="en-US" dirty="0"/>
              <a:t> Sie auf </a:t>
            </a:r>
            <a:r>
              <a:rPr lang="en-US" b="1" dirty="0" err="1"/>
              <a:t>Ausschreibungen</a:t>
            </a:r>
            <a:r>
              <a:rPr lang="en-US" dirty="0"/>
              <a:t> in </a:t>
            </a:r>
            <a:r>
              <a:rPr lang="en-US" b="1" dirty="0" err="1"/>
              <a:t>Projektliste</a:t>
            </a:r>
            <a:endParaRPr lang="en-US" b="1" dirty="0"/>
          </a:p>
          <a:p>
            <a:pPr>
              <a:buClrTx/>
              <a:buSzPct val="100000"/>
              <a:buFont typeface="Wingdings" panose="05000000000000000000" pitchFamily="2" charset="2"/>
              <a:buChar char="§"/>
              <a:defRPr/>
            </a:pPr>
            <a:r>
              <a:rPr lang="de-DE" dirty="0"/>
              <a:t>Klicken Sie im Projekt, das Ihnen auf der </a:t>
            </a:r>
            <a:r>
              <a:rPr lang="de-DE" b="1" dirty="0" err="1"/>
              <a:t>SynerSpace</a:t>
            </a:r>
            <a:r>
              <a:rPr lang="de-DE" dirty="0"/>
              <a:t> Startseite angezeigt wird, auf Allg. Bedingungen</a:t>
            </a:r>
            <a:endParaRPr lang="en-US" sz="1200" dirty="0"/>
          </a:p>
          <a:p>
            <a:pPr>
              <a:buSzPct val="100000"/>
              <a:buFont typeface="Wingdings" panose="05000000000000000000" pitchFamily="2" charset="2"/>
              <a:buChar char="§"/>
              <a:defRPr/>
            </a:pPr>
            <a:endParaRPr lang="en-US" dirty="0"/>
          </a:p>
          <a:p>
            <a:pPr>
              <a:buSzPct val="100000"/>
              <a:buFont typeface="Wingdings" panose="05000000000000000000" pitchFamily="2" charset="2"/>
              <a:buChar char="§"/>
              <a:defRPr/>
            </a:pPr>
            <a:endParaRPr lang="en-US" dirty="0"/>
          </a:p>
          <a:p>
            <a:pPr marL="0" indent="0">
              <a:buSzPct val="100000"/>
              <a:buNone/>
            </a:pPr>
            <a:endParaRPr lang="en-US" sz="1400" b="1" kern="1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0044B0-BDF1-4A1A-9923-FEA6C16869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612645"/>
            <a:ext cx="8136904" cy="369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473335"/>
      </p:ext>
    </p:extLst>
  </p:cSld>
  <p:clrMapOvr>
    <a:masterClrMapping/>
  </p:clrMapOvr>
</p:sld>
</file>

<file path=ppt/theme/theme1.xml><?xml version="1.0" encoding="utf-8"?>
<a:theme xmlns:a="http://schemas.openxmlformats.org/drawingml/2006/main" name="1_METRO_169_ 200117">
  <a:themeElements>
    <a:clrScheme name="Iapetus">
      <a:dk1>
        <a:srgbClr val="000000"/>
      </a:dk1>
      <a:lt1>
        <a:srgbClr val="FFFFFF"/>
      </a:lt1>
      <a:dk2>
        <a:srgbClr val="003B7E"/>
      </a:dk2>
      <a:lt2>
        <a:srgbClr val="FFFFFF"/>
      </a:lt2>
      <a:accent1>
        <a:srgbClr val="003B7E"/>
      </a:accent1>
      <a:accent2>
        <a:srgbClr val="F9AE00"/>
      </a:accent2>
      <a:accent3>
        <a:srgbClr val="1961AC"/>
      </a:accent3>
      <a:accent4>
        <a:srgbClr val="70AEDF"/>
      </a:accent4>
      <a:accent5>
        <a:srgbClr val="FDCA53"/>
      </a:accent5>
      <a:accent6>
        <a:srgbClr val="F28E00"/>
      </a:accent6>
      <a:hlink>
        <a:srgbClr val="003B7E"/>
      </a:hlink>
      <a:folHlink>
        <a:srgbClr val="954F72"/>
      </a:folHlink>
    </a:clrScheme>
    <a:fontScheme name="Iapet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46" id="{DC73474F-7257-9948-959F-04C84D6374B2}" vid="{C0CF6523-D815-F44F-856F-4FBDBB0CC217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1021</Words>
  <Application>Microsoft Office PowerPoint</Application>
  <PresentationFormat>On-screen Show (4:3)</PresentationFormat>
  <Paragraphs>134</Paragraphs>
  <Slides>17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  <vt:variant>
        <vt:lpstr>Custom Shows</vt:lpstr>
      </vt:variant>
      <vt:variant>
        <vt:i4>1</vt:i4>
      </vt:variant>
    </vt:vector>
  </HeadingPairs>
  <TitlesOfParts>
    <vt:vector size="24" baseType="lpstr">
      <vt:lpstr>Arial</vt:lpstr>
      <vt:lpstr>Calibri</vt:lpstr>
      <vt:lpstr>Noto Sans</vt:lpstr>
      <vt:lpstr>Verdana</vt:lpstr>
      <vt:lpstr>Wingdings</vt:lpstr>
      <vt:lpstr>1_METRO_169_ 200117</vt:lpstr>
      <vt:lpstr>ONLINE Ausschreibung –  Preisabfrage –  Lieferantenhandbuch</vt:lpstr>
      <vt:lpstr>Einleitung</vt:lpstr>
      <vt:lpstr>PowerPoint Presentation</vt:lpstr>
      <vt:lpstr>PowerPoint Presentation</vt:lpstr>
      <vt:lpstr>PowerPoint Presentation</vt:lpstr>
      <vt:lpstr>PowerPoint Presentation</vt:lpstr>
      <vt:lpstr>Wie sie Ihre Persönliche Übersicht einstellen können</vt:lpstr>
      <vt:lpstr>Synerspace</vt:lpstr>
      <vt:lpstr>Wie sie Das Projekt Finden</vt:lpstr>
      <vt:lpstr>Wie Sie das Projekt öffnen</vt:lpstr>
      <vt:lpstr>Wie Sie Die TEILNAHMEBEDINGUNGEN Akzeptieren</vt:lpstr>
      <vt:lpstr>NUR FÜR DEN spezialfALL: Falls mehrere AGB in EINEM zip file Hinterlegt sind </vt:lpstr>
      <vt:lpstr>Wo Sie die Projektdetails finden</vt:lpstr>
      <vt:lpstr>Wo Dokumente Hinterlegt sind</vt:lpstr>
      <vt:lpstr>WO Sie ihre Preise ABGEBEN</vt:lpstr>
      <vt:lpstr>Wie Sie Ihr ANGEBOT AN DEN einkäufer versenden können</vt:lpstr>
      <vt:lpstr>Kontaktaufnahme</vt:lpstr>
      <vt:lpstr>Zielgruppenpräsentation 1</vt:lpstr>
    </vt:vector>
  </TitlesOfParts>
  <Company>METRO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Quick Supplier Guide - RFP</dc:title>
  <dc:creator>Ben Machek</dc:creator>
  <cp:keywords>Accelerate; Supplier;RFP;eSourcing; Training;EN;collaboration</cp:keywords>
  <dc:description>Vorlage Office 2010;_x000d_
Version 003;_x000d_
2014-06-23;</dc:description>
  <cp:lastModifiedBy>Miklos-Grigercsik, Szidonia (external)</cp:lastModifiedBy>
  <cp:revision>253</cp:revision>
  <cp:lastPrinted>2015-02-13T15:36:29Z</cp:lastPrinted>
  <dcterms:created xsi:type="dcterms:W3CDTF">2016-03-15T10:29:44Z</dcterms:created>
  <dcterms:modified xsi:type="dcterms:W3CDTF">2022-09-08T08:10:41Z</dcterms:modified>
  <cp:category>eSourcing;Training;RFP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rstellt von">
    <vt:lpwstr>STRICHPUNKT</vt:lpwstr>
  </property>
  <property fmtid="{D5CDD505-2E9C-101B-9397-08002B2CF9AE}" pid="3" name="Erstellt am">
    <vt:lpwstr>2014-05-02</vt:lpwstr>
  </property>
  <property fmtid="{D5CDD505-2E9C-101B-9397-08002B2CF9AE}" pid="4" name="Bearbeiter">
    <vt:lpwstr>gadamovich | office implementation</vt:lpwstr>
  </property>
  <property fmtid="{D5CDD505-2E9C-101B-9397-08002B2CF9AE}" pid="5" name="Version">
    <vt:lpwstr>003</vt:lpwstr>
  </property>
  <property fmtid="{D5CDD505-2E9C-101B-9397-08002B2CF9AE}" pid="6" name="Version vom">
    <vt:lpwstr>2014-06-23</vt:lpwstr>
  </property>
</Properties>
</file>