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3" r:id="rId4"/>
    <p:sldId id="265" r:id="rId5"/>
    <p:sldId id="266" r:id="rId6"/>
    <p:sldId id="267" r:id="rId7"/>
    <p:sldId id="268" r:id="rId8"/>
    <p:sldId id="269" r:id="rId9"/>
    <p:sldId id="270" r:id="rId10"/>
    <p:sldId id="272" r:id="rId11"/>
    <p:sldId id="271" r:id="rId12"/>
    <p:sldId id="273" r:id="rId13"/>
    <p:sldId id="274" r:id="rId14"/>
    <p:sldId id="276" r:id="rId15"/>
    <p:sldId id="277" r:id="rId16"/>
    <p:sldId id="280" r:id="rId17"/>
    <p:sldId id="278" r:id="rId18"/>
    <p:sldId id="279"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autoAdjust="0"/>
    <p:restoredTop sz="94660"/>
  </p:normalViewPr>
  <p:slideViewPr>
    <p:cSldViewPr snapToGrid="0">
      <p:cViewPr varScale="1">
        <p:scale>
          <a:sx n="155" d="100"/>
          <a:sy n="155"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D6F8-3543-02C5-6D36-324EF25DA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B89472B4-914C-DCA7-FCFC-4FF00D29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3CD2B7AF-7969-C005-ADD0-7692E60E6FD5}"/>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5" name="Footer Placeholder 4">
            <a:extLst>
              <a:ext uri="{FF2B5EF4-FFF2-40B4-BE49-F238E27FC236}">
                <a16:creationId xmlns:a16="http://schemas.microsoft.com/office/drawing/2014/main" id="{15FEF465-045F-5572-785E-30F1AD2EC0E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FBF246D-D3B2-8816-BF55-C00C6CD5F5F8}"/>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96945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9539-090E-0A45-424B-DF93EAAE0AF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E8F847E-9B75-4117-B424-40D59DA17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2E7EAEB-1BD2-5F64-9A7E-19CBED40F3F7}"/>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5" name="Footer Placeholder 4">
            <a:extLst>
              <a:ext uri="{FF2B5EF4-FFF2-40B4-BE49-F238E27FC236}">
                <a16:creationId xmlns:a16="http://schemas.microsoft.com/office/drawing/2014/main" id="{E03A9381-EE48-207F-577A-DF389F5F272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C564D92-CB9E-C473-B9D9-7A9E08D96DFA}"/>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73200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E6DA7-AB9A-78F4-A632-CE712DECA6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7EABEC79-9BC5-8DD7-F162-3024C73C5A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A92B004-9936-ECF1-963A-7005FF528CDD}"/>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5" name="Footer Placeholder 4">
            <a:extLst>
              <a:ext uri="{FF2B5EF4-FFF2-40B4-BE49-F238E27FC236}">
                <a16:creationId xmlns:a16="http://schemas.microsoft.com/office/drawing/2014/main" id="{23EF10C9-A669-BFF2-873F-E0B54B029CF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42C663D-2076-524C-7328-0BCDB7F9AB59}"/>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86284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62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690E-8BFC-0B58-7BF8-F40318F7F5C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6229324-26CF-AC6F-CBEB-CB9FD81A8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BCA6D24-12F5-87FF-A91E-6C348AFDE869}"/>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5" name="Footer Placeholder 4">
            <a:extLst>
              <a:ext uri="{FF2B5EF4-FFF2-40B4-BE49-F238E27FC236}">
                <a16:creationId xmlns:a16="http://schemas.microsoft.com/office/drawing/2014/main" id="{F2F1F426-EFF7-6099-4E72-124E214B329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A139C93-6243-6260-0169-46E0C5A44CD0}"/>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244284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60F9-B570-3CAA-D6D1-5B0414BEE5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EEA5DA4-9846-610F-76AB-EA83027E8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42CA5-D528-5C7E-5E8E-1231E5DAF9E8}"/>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5" name="Footer Placeholder 4">
            <a:extLst>
              <a:ext uri="{FF2B5EF4-FFF2-40B4-BE49-F238E27FC236}">
                <a16:creationId xmlns:a16="http://schemas.microsoft.com/office/drawing/2014/main" id="{847DB913-0340-65D9-5FD0-5C6033FC9E6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443F0C7-0426-5489-EFE0-E095C1307804}"/>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424462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AD11-E5AA-DB75-6013-50D443BE3FC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FB698EB-25AE-C5FC-D8C1-0AE80321D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17F51A0-4863-660E-16CA-591A46E479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DC65A1F-1DAD-9C2D-D643-AC08FFBB69BA}"/>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6" name="Footer Placeholder 5">
            <a:extLst>
              <a:ext uri="{FF2B5EF4-FFF2-40B4-BE49-F238E27FC236}">
                <a16:creationId xmlns:a16="http://schemas.microsoft.com/office/drawing/2014/main" id="{CD464F15-07D9-B823-F8DA-2FE450A46E9D}"/>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3D3401D-BCD9-6E98-31E8-FAD610A7BC5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22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C2F0-3925-129F-4D7C-1720FC270A3E}"/>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2D7A029F-F0CF-FB4B-3A2E-82F55CED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A8E6E7-5F3B-670E-4794-C4544AE203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2DF2045-ED11-6F94-F130-1CAF9B225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137445-72DB-F835-6009-332E91CDD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E1075290-05B5-3D3F-657F-50BE04152FB3}"/>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8" name="Footer Placeholder 7">
            <a:extLst>
              <a:ext uri="{FF2B5EF4-FFF2-40B4-BE49-F238E27FC236}">
                <a16:creationId xmlns:a16="http://schemas.microsoft.com/office/drawing/2014/main" id="{A92FD378-DC99-FE69-505B-84839D6F86E3}"/>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363C11B6-5B21-708C-5C6C-55C55ED3212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64209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B152-0A26-EDF5-27D0-DD3C3FCAD276}"/>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EA9F471-1FDC-79AE-2A47-B7E31C64DF6D}"/>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4" name="Footer Placeholder 3">
            <a:extLst>
              <a:ext uri="{FF2B5EF4-FFF2-40B4-BE49-F238E27FC236}">
                <a16:creationId xmlns:a16="http://schemas.microsoft.com/office/drawing/2014/main" id="{FE999B07-485A-8B48-07A3-5189E54040DC}"/>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4B71A06D-09A4-2E8F-A3D7-E596BEF0262B}"/>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422445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1B24C-4287-36B1-6EF1-4FDF366AC417}"/>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3" name="Footer Placeholder 2">
            <a:extLst>
              <a:ext uri="{FF2B5EF4-FFF2-40B4-BE49-F238E27FC236}">
                <a16:creationId xmlns:a16="http://schemas.microsoft.com/office/drawing/2014/main" id="{86333AEC-2445-991C-8685-409556CA794A}"/>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D2BF94CA-BDAC-AAD9-A5E3-24F160E55A21}"/>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27420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6518-FA94-80DC-9B31-BB5F633E8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9C50CFF-3712-86F8-D798-3DA955ED4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16B9055-359D-1E57-DFA1-BDCEF17AA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E17D0-2772-A261-1E12-BFC66B33140D}"/>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6" name="Footer Placeholder 5">
            <a:extLst>
              <a:ext uri="{FF2B5EF4-FFF2-40B4-BE49-F238E27FC236}">
                <a16:creationId xmlns:a16="http://schemas.microsoft.com/office/drawing/2014/main" id="{D0B279A7-603A-4E09-1CF3-1044CE2B02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C2FF6DE-B68F-AABC-B5B0-09AEA1E35D1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79635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9041-6AAD-7A73-BD16-542A1274C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2C598239-6A24-BD21-BF20-A2C6B306E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8138AEB3-FAE2-C802-EA12-3D244DEE7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D00A0-A3AD-256C-F524-3EC998395010}"/>
              </a:ext>
            </a:extLst>
          </p:cNvPr>
          <p:cNvSpPr>
            <a:spLocks noGrp="1"/>
          </p:cNvSpPr>
          <p:nvPr>
            <p:ph type="dt" sz="half" idx="10"/>
          </p:nvPr>
        </p:nvSpPr>
        <p:spPr/>
        <p:txBody>
          <a:bodyPr/>
          <a:lstStyle/>
          <a:p>
            <a:fld id="{29B4AAB8-4255-45F8-8470-327B2B344F67}" type="datetimeFigureOut">
              <a:rPr lang="it-IT" smtClean="0"/>
              <a:t>22/01/24</a:t>
            </a:fld>
            <a:endParaRPr lang="it-IT"/>
          </a:p>
        </p:txBody>
      </p:sp>
      <p:sp>
        <p:nvSpPr>
          <p:cNvPr id="6" name="Footer Placeholder 5">
            <a:extLst>
              <a:ext uri="{FF2B5EF4-FFF2-40B4-BE49-F238E27FC236}">
                <a16:creationId xmlns:a16="http://schemas.microsoft.com/office/drawing/2014/main" id="{A2B5CEDC-F5F6-BF4F-E32F-022B9BBA49C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B1E0AFF2-5813-13C1-A82B-FF283FF6697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118700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56FCF-FB4D-FE44-89DC-0A4E821C3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CC3FC471-D58D-5C0C-0966-4974071CE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0DF5ECC-F122-425B-017F-58F7BB6AA8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4AAB8-4255-45F8-8470-327B2B344F67}" type="datetimeFigureOut">
              <a:rPr lang="it-IT" smtClean="0"/>
              <a:t>22/01/24</a:t>
            </a:fld>
            <a:endParaRPr lang="it-IT"/>
          </a:p>
        </p:txBody>
      </p:sp>
      <p:sp>
        <p:nvSpPr>
          <p:cNvPr id="5" name="Footer Placeholder 4">
            <a:extLst>
              <a:ext uri="{FF2B5EF4-FFF2-40B4-BE49-F238E27FC236}">
                <a16:creationId xmlns:a16="http://schemas.microsoft.com/office/drawing/2014/main" id="{6E5CC2C2-E34C-0C1B-4EB2-E396AA37A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5BF04776-1232-9648-43FC-E25822B47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7D434-2683-4D47-9139-DD0D23F189BE}" type="slidenum">
              <a:rPr lang="it-IT" smtClean="0"/>
              <a:t>‹#›</a:t>
            </a:fld>
            <a:endParaRPr lang="it-IT"/>
          </a:p>
        </p:txBody>
      </p:sp>
      <p:sp>
        <p:nvSpPr>
          <p:cNvPr id="7" name="Rectangle 6">
            <a:extLst>
              <a:ext uri="{FF2B5EF4-FFF2-40B4-BE49-F238E27FC236}">
                <a16:creationId xmlns:a16="http://schemas.microsoft.com/office/drawing/2014/main" id="{27DB8F61-F43A-468F-5401-8E5C4BC17C30}"/>
              </a:ext>
            </a:extLst>
          </p:cNvPr>
          <p:cNvSpPr/>
          <p:nvPr userDrawn="1"/>
        </p:nvSpPr>
        <p:spPr>
          <a:xfrm>
            <a:off x="9644743" y="6356350"/>
            <a:ext cx="1709057" cy="365125"/>
          </a:xfrm>
          <a:prstGeom prst="rect">
            <a:avLst/>
          </a:pr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3137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ppliers.sourcingsupport.metro.de/support/solutions/articles/15000032660-how-to-set-up-the-two-factor-authentication-without-fid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003B7E">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3" name="Freeform 3"/>
          <p:cNvSpPr/>
          <p:nvPr/>
        </p:nvSpPr>
        <p:spPr>
          <a:xfrm>
            <a:off x="1924876" y="1376592"/>
            <a:ext cx="2150731" cy="4727450"/>
          </a:xfrm>
          <a:custGeom>
            <a:avLst/>
            <a:gdLst/>
            <a:ahLst/>
            <a:cxnLst/>
            <a:rect l="0" t="0" r="0" b="0"/>
            <a:pathLst>
              <a:path w="5825001" h="12812831">
                <a:moveTo>
                  <a:pt x="5685809" y="48896"/>
                </a:moveTo>
                <a:cubicBezTo>
                  <a:pt x="5603004" y="0"/>
                  <a:pt x="5497721" y="0"/>
                  <a:pt x="5414917" y="52578"/>
                </a:cubicBezTo>
                <a:cubicBezTo>
                  <a:pt x="191916" y="3157094"/>
                  <a:pt x="191916" y="3157094"/>
                  <a:pt x="191916" y="3157094"/>
                </a:cubicBezTo>
                <a:cubicBezTo>
                  <a:pt x="60206" y="3232277"/>
                  <a:pt x="0" y="3303778"/>
                  <a:pt x="0" y="3525901"/>
                </a:cubicBezTo>
                <a:cubicBezTo>
                  <a:pt x="0" y="12549429"/>
                  <a:pt x="0" y="12549429"/>
                  <a:pt x="0" y="12549429"/>
                </a:cubicBezTo>
                <a:cubicBezTo>
                  <a:pt x="0" y="12696178"/>
                  <a:pt x="116651" y="12812831"/>
                  <a:pt x="259645" y="12812831"/>
                </a:cubicBezTo>
                <a:cubicBezTo>
                  <a:pt x="5565413" y="12812831"/>
                  <a:pt x="5565413" y="12812831"/>
                  <a:pt x="5565413" y="12812831"/>
                </a:cubicBezTo>
                <a:cubicBezTo>
                  <a:pt x="5708415" y="12812831"/>
                  <a:pt x="5825001" y="12696178"/>
                  <a:pt x="5825001" y="12549429"/>
                </a:cubicBezTo>
                <a:cubicBezTo>
                  <a:pt x="5825001" y="285877"/>
                  <a:pt x="5825001" y="285877"/>
                  <a:pt x="5825001" y="285877"/>
                </a:cubicBezTo>
                <a:cubicBezTo>
                  <a:pt x="5825001" y="188087"/>
                  <a:pt x="5772422" y="97790"/>
                  <a:pt x="5685809" y="48896"/>
                </a:cubicBezTo>
              </a:path>
            </a:pathLst>
          </a:custGeom>
          <a:solidFill>
            <a:srgbClr val="F9AE00">
              <a:alpha val="100000"/>
            </a:srgbClr>
          </a:solidFill>
          <a:ln w="468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4" name="Freeform 4"/>
          <p:cNvSpPr/>
          <p:nvPr/>
        </p:nvSpPr>
        <p:spPr>
          <a:xfrm rot="1">
            <a:off x="3641602" y="404939"/>
            <a:ext cx="346347" cy="158339"/>
          </a:xfrm>
          <a:custGeom>
            <a:avLst/>
            <a:gdLst/>
            <a:ahLst/>
            <a:cxnLst/>
            <a:rect l="0" t="0" r="0" b="0"/>
            <a:pathLst>
              <a:path w="2871090" h="1316990">
                <a:moveTo>
                  <a:pt x="1433704" y="737490"/>
                </a:moveTo>
                <a:cubicBezTo>
                  <a:pt x="1768602" y="737490"/>
                  <a:pt x="2050796" y="963296"/>
                  <a:pt x="2122297" y="1286892"/>
                </a:cubicBezTo>
                <a:cubicBezTo>
                  <a:pt x="2126108" y="1305687"/>
                  <a:pt x="2141093" y="1316990"/>
                  <a:pt x="2159890" y="1316990"/>
                </a:cubicBezTo>
                <a:cubicBezTo>
                  <a:pt x="2833497" y="1316990"/>
                  <a:pt x="2833497" y="1316990"/>
                  <a:pt x="2833497" y="1316990"/>
                </a:cubicBezTo>
                <a:cubicBezTo>
                  <a:pt x="2833497" y="1316990"/>
                  <a:pt x="2833497" y="1316990"/>
                  <a:pt x="2833497" y="1316990"/>
                </a:cubicBezTo>
                <a:cubicBezTo>
                  <a:pt x="2852293" y="1316990"/>
                  <a:pt x="2871090" y="1301878"/>
                  <a:pt x="2871090" y="1279398"/>
                </a:cubicBezTo>
                <a:cubicBezTo>
                  <a:pt x="2871090" y="993395"/>
                  <a:pt x="2543811" y="0"/>
                  <a:pt x="1433704" y="0"/>
                </a:cubicBezTo>
                <a:cubicBezTo>
                  <a:pt x="323596" y="0"/>
                  <a:pt x="0" y="993395"/>
                  <a:pt x="0" y="1279398"/>
                </a:cubicBezTo>
                <a:cubicBezTo>
                  <a:pt x="0" y="1301878"/>
                  <a:pt x="14987" y="1316990"/>
                  <a:pt x="33910" y="1316990"/>
                </a:cubicBezTo>
                <a:cubicBezTo>
                  <a:pt x="33910" y="1316990"/>
                  <a:pt x="33910" y="1316990"/>
                  <a:pt x="33910" y="1316990"/>
                </a:cubicBezTo>
                <a:cubicBezTo>
                  <a:pt x="711200" y="1316990"/>
                  <a:pt x="711200" y="1316990"/>
                  <a:pt x="711200" y="1316990"/>
                </a:cubicBezTo>
                <a:cubicBezTo>
                  <a:pt x="726187" y="1316990"/>
                  <a:pt x="741299" y="1305687"/>
                  <a:pt x="745110" y="1286892"/>
                </a:cubicBezTo>
                <a:cubicBezTo>
                  <a:pt x="816611" y="963296"/>
                  <a:pt x="1102488" y="737490"/>
                  <a:pt x="1433704" y="737490"/>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5" name="Freeform 5"/>
          <p:cNvSpPr/>
          <p:nvPr/>
        </p:nvSpPr>
        <p:spPr>
          <a:xfrm rot="1">
            <a:off x="3641602" y="592685"/>
            <a:ext cx="346347" cy="158342"/>
          </a:xfrm>
          <a:custGeom>
            <a:avLst/>
            <a:gdLst/>
            <a:ahLst/>
            <a:cxnLst/>
            <a:rect l="0" t="0" r="0" b="0"/>
            <a:pathLst>
              <a:path w="2871090" h="1317013">
                <a:moveTo>
                  <a:pt x="1433704" y="579476"/>
                </a:moveTo>
                <a:cubicBezTo>
                  <a:pt x="1768602" y="579476"/>
                  <a:pt x="2050796" y="353695"/>
                  <a:pt x="2122297" y="30100"/>
                </a:cubicBezTo>
                <a:cubicBezTo>
                  <a:pt x="2126108" y="11303"/>
                  <a:pt x="2141093" y="0"/>
                  <a:pt x="2159890" y="0"/>
                </a:cubicBezTo>
                <a:cubicBezTo>
                  <a:pt x="2833497" y="0"/>
                  <a:pt x="2833497" y="0"/>
                  <a:pt x="2833497" y="0"/>
                </a:cubicBezTo>
                <a:cubicBezTo>
                  <a:pt x="2833497" y="0"/>
                  <a:pt x="2833497" y="0"/>
                  <a:pt x="2833497" y="0"/>
                </a:cubicBezTo>
                <a:cubicBezTo>
                  <a:pt x="2852293" y="0"/>
                  <a:pt x="2871090" y="14986"/>
                  <a:pt x="2871090" y="37592"/>
                </a:cubicBezTo>
                <a:cubicBezTo>
                  <a:pt x="2871090" y="323597"/>
                  <a:pt x="2543811" y="1317013"/>
                  <a:pt x="1433704" y="1317013"/>
                </a:cubicBezTo>
                <a:cubicBezTo>
                  <a:pt x="323596" y="1317013"/>
                  <a:pt x="0" y="323597"/>
                  <a:pt x="0" y="37592"/>
                </a:cubicBezTo>
                <a:cubicBezTo>
                  <a:pt x="0" y="14986"/>
                  <a:pt x="14987" y="0"/>
                  <a:pt x="33910" y="0"/>
                </a:cubicBezTo>
                <a:cubicBezTo>
                  <a:pt x="33910" y="0"/>
                  <a:pt x="33910" y="0"/>
                  <a:pt x="33910" y="0"/>
                </a:cubicBezTo>
                <a:cubicBezTo>
                  <a:pt x="711200" y="0"/>
                  <a:pt x="711200" y="0"/>
                  <a:pt x="711200" y="0"/>
                </a:cubicBezTo>
                <a:cubicBezTo>
                  <a:pt x="726187" y="0"/>
                  <a:pt x="741299" y="11303"/>
                  <a:pt x="745110" y="30100"/>
                </a:cubicBezTo>
                <a:cubicBezTo>
                  <a:pt x="816611" y="353695"/>
                  <a:pt x="1102488" y="579476"/>
                  <a:pt x="1433704" y="579476"/>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6" name="Freeform 6"/>
          <p:cNvSpPr/>
          <p:nvPr/>
        </p:nvSpPr>
        <p:spPr>
          <a:xfrm rot="1">
            <a:off x="2924380" y="521655"/>
            <a:ext cx="92151" cy="223039"/>
          </a:xfrm>
          <a:custGeom>
            <a:avLst/>
            <a:gdLst/>
            <a:ahLst/>
            <a:cxnLst/>
            <a:rect l="0" t="0" r="0" b="0"/>
            <a:pathLst>
              <a:path w="763904" h="1855137">
                <a:moveTo>
                  <a:pt x="763904" y="1821270"/>
                </a:moveTo>
                <a:cubicBezTo>
                  <a:pt x="763904" y="1840083"/>
                  <a:pt x="748791" y="1855137"/>
                  <a:pt x="729996" y="1855137"/>
                </a:cubicBezTo>
                <a:cubicBezTo>
                  <a:pt x="33909" y="1855137"/>
                  <a:pt x="33909" y="1855137"/>
                  <a:pt x="33909" y="1855137"/>
                </a:cubicBezTo>
                <a:cubicBezTo>
                  <a:pt x="15113" y="1855137"/>
                  <a:pt x="0" y="1840083"/>
                  <a:pt x="0" y="1821270"/>
                </a:cubicBezTo>
                <a:cubicBezTo>
                  <a:pt x="0" y="33908"/>
                  <a:pt x="0" y="33908"/>
                  <a:pt x="0" y="33908"/>
                </a:cubicBezTo>
                <a:cubicBezTo>
                  <a:pt x="0" y="14985"/>
                  <a:pt x="15113" y="0"/>
                  <a:pt x="33909" y="0"/>
                </a:cubicBezTo>
                <a:cubicBezTo>
                  <a:pt x="729996" y="0"/>
                  <a:pt x="729996" y="0"/>
                  <a:pt x="729996" y="0"/>
                </a:cubicBezTo>
                <a:cubicBezTo>
                  <a:pt x="748791" y="0"/>
                  <a:pt x="763904" y="14985"/>
                  <a:pt x="763904" y="33908"/>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7" name="Freeform 7"/>
          <p:cNvSpPr/>
          <p:nvPr/>
        </p:nvSpPr>
        <p:spPr>
          <a:xfrm rot="1">
            <a:off x="2820430" y="411259"/>
            <a:ext cx="300508" cy="80986"/>
          </a:xfrm>
          <a:custGeom>
            <a:avLst/>
            <a:gdLst/>
            <a:ahLst/>
            <a:cxnLst/>
            <a:rect l="0" t="0" r="0" b="0"/>
            <a:pathLst>
              <a:path w="2491106" h="673609">
                <a:moveTo>
                  <a:pt x="33910" y="673609"/>
                </a:moveTo>
                <a:cubicBezTo>
                  <a:pt x="14986" y="673609"/>
                  <a:pt x="0" y="658622"/>
                  <a:pt x="0" y="639699"/>
                </a:cubicBezTo>
                <a:cubicBezTo>
                  <a:pt x="0" y="33909"/>
                  <a:pt x="0" y="33909"/>
                  <a:pt x="0" y="33909"/>
                </a:cubicBezTo>
                <a:cubicBezTo>
                  <a:pt x="0" y="15114"/>
                  <a:pt x="14986" y="0"/>
                  <a:pt x="33910" y="0"/>
                </a:cubicBezTo>
                <a:cubicBezTo>
                  <a:pt x="2457197" y="0"/>
                  <a:pt x="2457197" y="0"/>
                  <a:pt x="2457197" y="0"/>
                </a:cubicBezTo>
                <a:cubicBezTo>
                  <a:pt x="2475993" y="0"/>
                  <a:pt x="2491106" y="15114"/>
                  <a:pt x="2491106" y="33909"/>
                </a:cubicBezTo>
                <a:cubicBezTo>
                  <a:pt x="2491106" y="639699"/>
                  <a:pt x="2491106" y="639699"/>
                  <a:pt x="2491106" y="639699"/>
                </a:cubicBezTo>
                <a:cubicBezTo>
                  <a:pt x="2491106" y="658622"/>
                  <a:pt x="2475993" y="673609"/>
                  <a:pt x="2457197" y="673609"/>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8" name="Freeform 8"/>
          <p:cNvSpPr/>
          <p:nvPr/>
        </p:nvSpPr>
        <p:spPr>
          <a:xfrm rot="1">
            <a:off x="2551252" y="541566"/>
            <a:ext cx="131188" cy="72833"/>
          </a:xfrm>
          <a:custGeom>
            <a:avLst/>
            <a:gdLst/>
            <a:ahLst/>
            <a:cxnLst/>
            <a:rect l="0" t="0" r="0" b="0"/>
            <a:pathLst>
              <a:path w="1087501" h="605790">
                <a:moveTo>
                  <a:pt x="37591" y="605790"/>
                </a:moveTo>
                <a:cubicBezTo>
                  <a:pt x="18796" y="605790"/>
                  <a:pt x="0" y="590741"/>
                  <a:pt x="0" y="571932"/>
                </a:cubicBezTo>
                <a:cubicBezTo>
                  <a:pt x="0" y="33782"/>
                  <a:pt x="0" y="33782"/>
                  <a:pt x="0" y="33782"/>
                </a:cubicBezTo>
                <a:cubicBezTo>
                  <a:pt x="0" y="14987"/>
                  <a:pt x="18796" y="0"/>
                  <a:pt x="37591" y="0"/>
                </a:cubicBezTo>
                <a:cubicBezTo>
                  <a:pt x="1053591" y="0"/>
                  <a:pt x="1053591" y="0"/>
                  <a:pt x="1053591" y="0"/>
                </a:cubicBezTo>
                <a:cubicBezTo>
                  <a:pt x="1072388" y="0"/>
                  <a:pt x="1087501" y="14987"/>
                  <a:pt x="1087501" y="33782"/>
                </a:cubicBezTo>
                <a:cubicBezTo>
                  <a:pt x="1087501" y="571932"/>
                  <a:pt x="1087501" y="571932"/>
                  <a:pt x="1087501" y="571932"/>
                </a:cubicBezTo>
                <a:cubicBezTo>
                  <a:pt x="1087501" y="590741"/>
                  <a:pt x="1072388" y="605790"/>
                  <a:pt x="1053591" y="605790"/>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9" name="Freeform 9"/>
          <p:cNvSpPr/>
          <p:nvPr/>
        </p:nvSpPr>
        <p:spPr>
          <a:xfrm rot="1">
            <a:off x="2430038" y="411259"/>
            <a:ext cx="271461" cy="333434"/>
          </a:xfrm>
          <a:custGeom>
            <a:avLst/>
            <a:gdLst/>
            <a:ahLst/>
            <a:cxnLst/>
            <a:rect l="0" t="0" r="0" b="0"/>
            <a:pathLst>
              <a:path w="2250313" h="2773348">
                <a:moveTo>
                  <a:pt x="2216403" y="2099780"/>
                </a:moveTo>
                <a:cubicBezTo>
                  <a:pt x="763905" y="2099780"/>
                  <a:pt x="763905" y="2099780"/>
                  <a:pt x="763905" y="2099780"/>
                </a:cubicBezTo>
                <a:cubicBezTo>
                  <a:pt x="763905" y="673609"/>
                  <a:pt x="763905" y="673609"/>
                  <a:pt x="763905" y="673609"/>
                </a:cubicBezTo>
                <a:cubicBezTo>
                  <a:pt x="2197607" y="673609"/>
                  <a:pt x="2197607" y="673609"/>
                  <a:pt x="2197607" y="673609"/>
                </a:cubicBezTo>
                <a:cubicBezTo>
                  <a:pt x="2216403" y="673609"/>
                  <a:pt x="2231517" y="658622"/>
                  <a:pt x="2231517" y="639699"/>
                </a:cubicBezTo>
                <a:cubicBezTo>
                  <a:pt x="2231517" y="33909"/>
                  <a:pt x="2231517" y="33909"/>
                  <a:pt x="2231517" y="33909"/>
                </a:cubicBezTo>
                <a:cubicBezTo>
                  <a:pt x="2231517" y="15114"/>
                  <a:pt x="2216403" y="0"/>
                  <a:pt x="2197607" y="0"/>
                </a:cubicBezTo>
                <a:cubicBezTo>
                  <a:pt x="33908" y="0"/>
                  <a:pt x="33908" y="0"/>
                  <a:pt x="33908" y="0"/>
                </a:cubicBezTo>
                <a:cubicBezTo>
                  <a:pt x="15113" y="0"/>
                  <a:pt x="0" y="15114"/>
                  <a:pt x="0" y="33909"/>
                </a:cubicBezTo>
                <a:cubicBezTo>
                  <a:pt x="0" y="2739481"/>
                  <a:pt x="0" y="2739481"/>
                  <a:pt x="0" y="2739481"/>
                </a:cubicBezTo>
                <a:cubicBezTo>
                  <a:pt x="0" y="2758294"/>
                  <a:pt x="15113" y="2773348"/>
                  <a:pt x="33908" y="2773348"/>
                </a:cubicBezTo>
                <a:cubicBezTo>
                  <a:pt x="2216403" y="2773348"/>
                  <a:pt x="2216403" y="2773348"/>
                  <a:pt x="2216403" y="2773348"/>
                </a:cubicBezTo>
                <a:cubicBezTo>
                  <a:pt x="2235200" y="2773348"/>
                  <a:pt x="2250313" y="2758294"/>
                  <a:pt x="2250313" y="2739481"/>
                </a:cubicBezTo>
                <a:cubicBezTo>
                  <a:pt x="2250313" y="2133639"/>
                  <a:pt x="2250313" y="2133639"/>
                  <a:pt x="2250313" y="2133639"/>
                </a:cubicBezTo>
                <a:cubicBezTo>
                  <a:pt x="2250313" y="2114830"/>
                  <a:pt x="2235200" y="2099780"/>
                  <a:pt x="2216403" y="2099780"/>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pic>
        <p:nvPicPr>
          <p:cNvPr id="10"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29384" y="406342"/>
            <a:ext cx="356933" cy="339878"/>
          </a:xfrm>
          <a:prstGeom prst="rect">
            <a:avLst/>
          </a:prstGeom>
          <a:noFill/>
        </p:spPr>
      </p:pic>
      <p:sp>
        <p:nvSpPr>
          <p:cNvPr id="11" name="Freeform 11"/>
          <p:cNvSpPr/>
          <p:nvPr/>
        </p:nvSpPr>
        <p:spPr>
          <a:xfrm rot="1">
            <a:off x="2192634" y="542465"/>
            <a:ext cx="92151" cy="202228"/>
          </a:xfrm>
          <a:custGeom>
            <a:avLst/>
            <a:gdLst/>
            <a:ahLst/>
            <a:cxnLst/>
            <a:rect l="0" t="0" r="0" b="0"/>
            <a:pathLst>
              <a:path w="763904" h="1682036">
                <a:moveTo>
                  <a:pt x="745109" y="7493"/>
                </a:moveTo>
                <a:cubicBezTo>
                  <a:pt x="733806" y="0"/>
                  <a:pt x="722503" y="0"/>
                  <a:pt x="711200" y="7493"/>
                </a:cubicBezTo>
                <a:cubicBezTo>
                  <a:pt x="26416" y="413893"/>
                  <a:pt x="26416" y="413893"/>
                  <a:pt x="26416" y="413893"/>
                </a:cubicBezTo>
                <a:cubicBezTo>
                  <a:pt x="7492" y="425196"/>
                  <a:pt x="0" y="436499"/>
                  <a:pt x="0" y="462788"/>
                </a:cubicBezTo>
                <a:cubicBezTo>
                  <a:pt x="0" y="1648169"/>
                  <a:pt x="0" y="1648169"/>
                  <a:pt x="0" y="1648169"/>
                </a:cubicBezTo>
                <a:cubicBezTo>
                  <a:pt x="0" y="1666982"/>
                  <a:pt x="15113" y="1682036"/>
                  <a:pt x="33909" y="1682036"/>
                </a:cubicBezTo>
                <a:cubicBezTo>
                  <a:pt x="729995" y="1682036"/>
                  <a:pt x="729995" y="1682036"/>
                  <a:pt x="729995" y="1682036"/>
                </a:cubicBezTo>
                <a:cubicBezTo>
                  <a:pt x="748791" y="1682036"/>
                  <a:pt x="763904" y="1666982"/>
                  <a:pt x="763904" y="1648169"/>
                </a:cubicBezTo>
                <a:cubicBezTo>
                  <a:pt x="763904" y="37591"/>
                  <a:pt x="763904" y="37591"/>
                  <a:pt x="763904" y="37591"/>
                </a:cubicBezTo>
                <a:cubicBezTo>
                  <a:pt x="763904" y="26288"/>
                  <a:pt x="756411" y="14985"/>
                  <a:pt x="745109" y="7493"/>
                </a:cubicBezTo>
              </a:path>
            </a:pathLst>
          </a:custGeom>
          <a:solidFill>
            <a:srgbClr val="F9AE00">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12" name="Freeform 12"/>
          <p:cNvSpPr/>
          <p:nvPr/>
        </p:nvSpPr>
        <p:spPr>
          <a:xfrm rot="1">
            <a:off x="3233054" y="411259"/>
            <a:ext cx="92151" cy="333434"/>
          </a:xfrm>
          <a:custGeom>
            <a:avLst/>
            <a:gdLst/>
            <a:ahLst/>
            <a:cxnLst/>
            <a:rect l="0" t="0" r="0" b="0"/>
            <a:pathLst>
              <a:path w="763905" h="2773348">
                <a:moveTo>
                  <a:pt x="729995" y="0"/>
                </a:moveTo>
                <a:cubicBezTo>
                  <a:pt x="37718" y="0"/>
                  <a:pt x="37718" y="0"/>
                  <a:pt x="37718" y="0"/>
                </a:cubicBezTo>
                <a:cubicBezTo>
                  <a:pt x="15113" y="0"/>
                  <a:pt x="0" y="15114"/>
                  <a:pt x="0" y="33909"/>
                </a:cubicBezTo>
                <a:cubicBezTo>
                  <a:pt x="0" y="2739481"/>
                  <a:pt x="0" y="2739481"/>
                  <a:pt x="0" y="2739481"/>
                </a:cubicBezTo>
                <a:cubicBezTo>
                  <a:pt x="0" y="2758294"/>
                  <a:pt x="15113" y="2773348"/>
                  <a:pt x="37718" y="2773348"/>
                </a:cubicBezTo>
                <a:cubicBezTo>
                  <a:pt x="729995" y="2773348"/>
                  <a:pt x="729995" y="2773348"/>
                  <a:pt x="729995" y="2773348"/>
                </a:cubicBezTo>
                <a:cubicBezTo>
                  <a:pt x="748918" y="2773348"/>
                  <a:pt x="763905" y="2758294"/>
                  <a:pt x="763905" y="2739481"/>
                </a:cubicBezTo>
                <a:cubicBezTo>
                  <a:pt x="763905" y="33909"/>
                  <a:pt x="763905" y="33909"/>
                  <a:pt x="763905" y="33909"/>
                </a:cubicBezTo>
                <a:cubicBezTo>
                  <a:pt x="763905" y="15114"/>
                  <a:pt x="748918" y="0"/>
                  <a:pt x="729995" y="0"/>
                </a:cubicBezTo>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13" name="Freeform 13"/>
          <p:cNvSpPr/>
          <p:nvPr/>
        </p:nvSpPr>
        <p:spPr>
          <a:xfrm rot="1">
            <a:off x="3233054" y="411259"/>
            <a:ext cx="92151" cy="333434"/>
          </a:xfrm>
          <a:custGeom>
            <a:avLst/>
            <a:gdLst/>
            <a:ahLst/>
            <a:cxnLst/>
            <a:rect l="0" t="0" r="0" b="0"/>
            <a:pathLst>
              <a:path w="763905" h="2773348">
                <a:moveTo>
                  <a:pt x="763905" y="2739481"/>
                </a:moveTo>
                <a:cubicBezTo>
                  <a:pt x="763905" y="2758294"/>
                  <a:pt x="748918" y="2773348"/>
                  <a:pt x="729995" y="2773348"/>
                </a:cubicBezTo>
                <a:cubicBezTo>
                  <a:pt x="33908" y="2773348"/>
                  <a:pt x="33908" y="2773348"/>
                  <a:pt x="33908" y="2773348"/>
                </a:cubicBezTo>
                <a:cubicBezTo>
                  <a:pt x="15113" y="2773348"/>
                  <a:pt x="0" y="2758294"/>
                  <a:pt x="0" y="2739481"/>
                </a:cubicBezTo>
                <a:cubicBezTo>
                  <a:pt x="0" y="33909"/>
                  <a:pt x="0" y="33909"/>
                  <a:pt x="0" y="33909"/>
                </a:cubicBezTo>
                <a:cubicBezTo>
                  <a:pt x="0" y="15114"/>
                  <a:pt x="15113" y="0"/>
                  <a:pt x="33908" y="0"/>
                </a:cubicBezTo>
                <a:cubicBezTo>
                  <a:pt x="729995" y="0"/>
                  <a:pt x="729995" y="0"/>
                  <a:pt x="729995" y="0"/>
                </a:cubicBezTo>
                <a:cubicBezTo>
                  <a:pt x="748918" y="0"/>
                  <a:pt x="763905" y="15114"/>
                  <a:pt x="763905" y="33909"/>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pic>
        <p:nvPicPr>
          <p:cNvPr id="14"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53641" y="409732"/>
            <a:ext cx="177363" cy="336488"/>
          </a:xfrm>
          <a:prstGeom prst="rect">
            <a:avLst/>
          </a:prstGeom>
          <a:noFill/>
        </p:spPr>
      </p:pic>
      <p:sp>
        <p:nvSpPr>
          <p:cNvPr id="15" name="Rectangle 15"/>
          <p:cNvSpPr/>
          <p:nvPr/>
        </p:nvSpPr>
        <p:spPr>
          <a:xfrm>
            <a:off x="2667304" y="1807631"/>
            <a:ext cx="5270066" cy="1838067"/>
          </a:xfrm>
          <a:prstGeom prst="rect">
            <a:avLst/>
          </a:prstGeom>
        </p:spPr>
        <p:txBody>
          <a:bodyPr wrap="square" lIns="0" tIns="0" rIns="0" bIns="0">
            <a:spAutoFit/>
          </a:bodyPr>
          <a:lstStyle/>
          <a:p>
            <a:pPr marL="0"/>
            <a:r>
              <a:rPr lang="en-US" sz="3194" b="1" i="0" spc="0" baseline="0" dirty="0">
                <a:solidFill>
                  <a:srgbClr val="FFFFFF"/>
                </a:solidFill>
                <a:latin typeface="Verdana-Bold"/>
              </a:rPr>
              <a:t>ONLINE TENDERING –</a:t>
            </a:r>
          </a:p>
          <a:p>
            <a:pPr marL="0">
              <a:lnSpc>
                <a:spcPts val="3458"/>
              </a:lnSpc>
            </a:pPr>
            <a:r>
              <a:rPr lang="en-US" sz="3194" b="1" i="0" spc="0" baseline="0" dirty="0">
                <a:solidFill>
                  <a:srgbClr val="FFFFFF"/>
                </a:solidFill>
                <a:latin typeface="Verdana-Bold"/>
              </a:rPr>
              <a:t>JAPANESE and DUTCH AUCTION –</a:t>
            </a:r>
          </a:p>
          <a:p>
            <a:pPr marL="0">
              <a:lnSpc>
                <a:spcPts val="3457"/>
              </a:lnSpc>
            </a:pPr>
            <a:r>
              <a:rPr lang="en-US" sz="3192" b="1" i="0" spc="0" baseline="0" dirty="0">
                <a:solidFill>
                  <a:srgbClr val="FFFFFF"/>
                </a:solidFill>
                <a:latin typeface="Verdana-Bold"/>
              </a:rPr>
              <a:t>SU</a:t>
            </a:r>
            <a:r>
              <a:rPr lang="en-US" sz="3192" b="1" i="0" spc="-15" baseline="0" dirty="0">
                <a:solidFill>
                  <a:srgbClr val="FFFFFF"/>
                </a:solidFill>
                <a:latin typeface="Verdana-Bold"/>
              </a:rPr>
              <a:t>P</a:t>
            </a:r>
            <a:r>
              <a:rPr lang="en-US" sz="3192" b="1" i="0" spc="0" baseline="0" dirty="0">
                <a:solidFill>
                  <a:srgbClr val="FFFFFF"/>
                </a:solidFill>
                <a:latin typeface="Verdana-Bold"/>
              </a:rPr>
              <a:t>PLIER GUIDE</a:t>
            </a:r>
          </a:p>
        </p:txBody>
      </p:sp>
      <p:sp>
        <p:nvSpPr>
          <p:cNvPr id="18" name="Rectangle 18"/>
          <p:cNvSpPr/>
          <p:nvPr/>
        </p:nvSpPr>
        <p:spPr>
          <a:xfrm>
            <a:off x="2756916" y="3521098"/>
            <a:ext cx="1713884" cy="490968"/>
          </a:xfrm>
          <a:prstGeom prst="rect">
            <a:avLst/>
          </a:prstGeom>
        </p:spPr>
        <p:txBody>
          <a:bodyPr wrap="square" lIns="0" tIns="0" rIns="0" bIns="0">
            <a:spAutoFit/>
          </a:bodyPr>
          <a:lstStyle/>
          <a:p>
            <a:pPr marL="0"/>
            <a:r>
              <a:rPr lang="en-US" sz="1607" b="0" i="0" spc="0" baseline="0" dirty="0">
                <a:solidFill>
                  <a:srgbClr val="FFFFFF"/>
                </a:solidFill>
                <a:latin typeface="Verdana"/>
              </a:rPr>
              <a:t>Düsseldorf</a:t>
            </a:r>
          </a:p>
          <a:p>
            <a:pPr marL="0">
              <a:lnSpc>
                <a:spcPts val="1920"/>
              </a:lnSpc>
            </a:pPr>
            <a:r>
              <a:rPr lang="en-US" sz="1610" b="0" i="0" spc="0" baseline="0" dirty="0">
                <a:solidFill>
                  <a:srgbClr val="FFFFFF"/>
                </a:solidFill>
                <a:latin typeface="Verdana"/>
              </a:rPr>
              <a:t>January</a:t>
            </a:r>
            <a:r>
              <a:rPr lang="en-US" sz="1610" b="0" i="0" spc="-62" baseline="0" dirty="0">
                <a:solidFill>
                  <a:srgbClr val="FFFFFF"/>
                </a:solidFill>
                <a:latin typeface="Verdana"/>
              </a:rPr>
              <a:t> </a:t>
            </a:r>
            <a:r>
              <a:rPr lang="en-US" sz="1610" b="0" i="0" spc="0" baseline="0" dirty="0">
                <a:solidFill>
                  <a:srgbClr val="FFFFFF"/>
                </a:solidFill>
                <a:latin typeface="Verdana"/>
              </a:rPr>
              <a:t>2024</a:t>
            </a:r>
          </a:p>
        </p:txBody>
      </p:sp>
      <p:sp>
        <p:nvSpPr>
          <p:cNvPr id="20" name="Rectangle 20"/>
          <p:cNvSpPr/>
          <p:nvPr/>
        </p:nvSpPr>
        <p:spPr>
          <a:xfrm>
            <a:off x="2756917" y="4253000"/>
            <a:ext cx="3956455" cy="734625"/>
          </a:xfrm>
          <a:prstGeom prst="rect">
            <a:avLst/>
          </a:prstGeom>
        </p:spPr>
        <p:txBody>
          <a:bodyPr wrap="square" lIns="0" tIns="0" rIns="0" bIns="0">
            <a:spAutoFit/>
          </a:bodyPr>
          <a:lstStyle/>
          <a:p>
            <a:pPr marL="0"/>
            <a:r>
              <a:rPr lang="en-US" sz="1607" b="0" i="0" spc="0" baseline="0" dirty="0">
                <a:solidFill>
                  <a:srgbClr val="FFFFFF"/>
                </a:solidFill>
                <a:latin typeface="Verdana"/>
              </a:rPr>
              <a:t>Process</a:t>
            </a:r>
            <a:r>
              <a:rPr lang="en-US" sz="1607" b="0" i="0" spc="-35" baseline="0" dirty="0">
                <a:solidFill>
                  <a:srgbClr val="FFFFFF"/>
                </a:solidFill>
                <a:latin typeface="Verdana"/>
              </a:rPr>
              <a:t> </a:t>
            </a:r>
            <a:r>
              <a:rPr lang="en-US" sz="1607" b="0" i="0" spc="0" baseline="0" dirty="0">
                <a:solidFill>
                  <a:srgbClr val="FFFFFF"/>
                </a:solidFill>
                <a:latin typeface="Verdana"/>
              </a:rPr>
              <a:t>Consulting</a:t>
            </a:r>
            <a:r>
              <a:rPr lang="en-US" sz="1607" b="0" i="0" spc="-14" baseline="0" dirty="0">
                <a:solidFill>
                  <a:srgbClr val="FFFFFF"/>
                </a:solidFill>
                <a:latin typeface="Verdana"/>
              </a:rPr>
              <a:t> </a:t>
            </a:r>
            <a:r>
              <a:rPr lang="en-US" sz="1607" b="0" i="0" spc="0" baseline="0" dirty="0">
                <a:solidFill>
                  <a:srgbClr val="FFFFFF"/>
                </a:solidFill>
                <a:latin typeface="Verdana"/>
              </a:rPr>
              <a:t>Offer</a:t>
            </a:r>
            <a:r>
              <a:rPr lang="en-US" sz="1607" b="0" i="0" spc="-62" baseline="0" dirty="0">
                <a:solidFill>
                  <a:srgbClr val="FFFFFF"/>
                </a:solidFill>
                <a:latin typeface="Verdana"/>
              </a:rPr>
              <a:t> </a:t>
            </a:r>
            <a:r>
              <a:rPr lang="en-US" sz="1607" b="0" i="0" spc="0" baseline="0" dirty="0">
                <a:solidFill>
                  <a:srgbClr val="FFFFFF"/>
                </a:solidFill>
                <a:latin typeface="Verdana"/>
              </a:rPr>
              <a:t>Solution:</a:t>
            </a:r>
          </a:p>
          <a:p>
            <a:pPr marL="0">
              <a:lnSpc>
                <a:spcPts val="1920"/>
              </a:lnSpc>
            </a:pPr>
            <a:r>
              <a:rPr lang="en-US" sz="1610" b="0" i="0" spc="0" baseline="0" dirty="0">
                <a:solidFill>
                  <a:srgbClr val="FFFFFF"/>
                </a:solidFill>
                <a:latin typeface="Verdana"/>
              </a:rPr>
              <a:t>Email</a:t>
            </a:r>
            <a:r>
              <a:rPr lang="en-US" sz="1610" b="0" i="0" spc="-11" baseline="0" dirty="0">
                <a:solidFill>
                  <a:srgbClr val="FFFFFF"/>
                </a:solidFill>
                <a:latin typeface="Verdana"/>
              </a:rPr>
              <a:t>:</a:t>
            </a:r>
            <a:r>
              <a:rPr lang="en-US" sz="1610" b="0" i="0" spc="0" baseline="0" dirty="0">
                <a:solidFill>
                  <a:srgbClr val="FFFFFF"/>
                </a:solidFill>
                <a:latin typeface="Verdana"/>
              </a:rPr>
              <a:t> eso</a:t>
            </a:r>
            <a:r>
              <a:rPr lang="en-US" sz="1610" b="0" i="0" spc="-11" baseline="0" dirty="0">
                <a:solidFill>
                  <a:srgbClr val="FFFFFF"/>
                </a:solidFill>
                <a:latin typeface="Verdana"/>
              </a:rPr>
              <a:t>u</a:t>
            </a:r>
            <a:r>
              <a:rPr lang="en-US" sz="1610" b="0" i="0" spc="0" baseline="0" dirty="0">
                <a:solidFill>
                  <a:srgbClr val="FFFFFF"/>
                </a:solidFill>
                <a:latin typeface="Verdana"/>
              </a:rPr>
              <a:t>rci</a:t>
            </a:r>
            <a:r>
              <a:rPr lang="en-US" sz="1610" b="0" i="0" spc="-11" baseline="0" dirty="0">
                <a:solidFill>
                  <a:srgbClr val="FFFFFF"/>
                </a:solidFill>
                <a:latin typeface="Verdana"/>
              </a:rPr>
              <a:t>n</a:t>
            </a:r>
            <a:r>
              <a:rPr lang="en-US" sz="1610" b="0" i="0" spc="0" baseline="0" dirty="0">
                <a:solidFill>
                  <a:srgbClr val="FFFFFF"/>
                </a:solidFill>
                <a:latin typeface="Verdana"/>
              </a:rPr>
              <a:t>g@so</a:t>
            </a:r>
            <a:r>
              <a:rPr lang="en-US" sz="1610" b="0" i="0" spc="-11" baseline="0" dirty="0">
                <a:solidFill>
                  <a:srgbClr val="FFFFFF"/>
                </a:solidFill>
                <a:latin typeface="Verdana"/>
              </a:rPr>
              <a:t>u</a:t>
            </a:r>
            <a:r>
              <a:rPr lang="en-US" sz="1610" b="0" i="0" spc="0" baseline="0" dirty="0">
                <a:solidFill>
                  <a:srgbClr val="FFFFFF"/>
                </a:solidFill>
                <a:latin typeface="Verdana"/>
              </a:rPr>
              <a:t>rci</a:t>
            </a:r>
            <a:r>
              <a:rPr lang="en-US" sz="1610" b="0" i="0" spc="-11" baseline="0" dirty="0">
                <a:solidFill>
                  <a:srgbClr val="FFFFFF"/>
                </a:solidFill>
                <a:latin typeface="Verdana"/>
              </a:rPr>
              <a:t>n</a:t>
            </a:r>
            <a:r>
              <a:rPr lang="en-US" sz="1610" b="0" i="0" spc="0" baseline="0" dirty="0">
                <a:solidFill>
                  <a:srgbClr val="FFFFFF"/>
                </a:solidFill>
                <a:latin typeface="Verdana"/>
              </a:rPr>
              <a:t>gs</a:t>
            </a:r>
            <a:r>
              <a:rPr lang="en-US" sz="1610" b="0" i="0" spc="-11" baseline="0" dirty="0">
                <a:solidFill>
                  <a:srgbClr val="FFFFFF"/>
                </a:solidFill>
                <a:latin typeface="Verdana"/>
              </a:rPr>
              <a:t>u</a:t>
            </a:r>
            <a:r>
              <a:rPr lang="en-US" sz="1610" b="0" i="0" spc="0" baseline="0" dirty="0">
                <a:solidFill>
                  <a:srgbClr val="FFFFFF"/>
                </a:solidFill>
                <a:latin typeface="Verdana"/>
              </a:rPr>
              <a:t>pp</a:t>
            </a:r>
            <a:r>
              <a:rPr lang="en-US" sz="1610" b="0" i="0" spc="-17" baseline="0" dirty="0">
                <a:solidFill>
                  <a:srgbClr val="FFFFFF"/>
                </a:solidFill>
                <a:latin typeface="Verdana"/>
              </a:rPr>
              <a:t>o</a:t>
            </a:r>
            <a:r>
              <a:rPr lang="en-US" sz="1610" b="0" i="0" spc="0" baseline="0" dirty="0">
                <a:solidFill>
                  <a:srgbClr val="FFFFFF"/>
                </a:solidFill>
                <a:latin typeface="Verdana"/>
              </a:rPr>
              <a:t>r</a:t>
            </a:r>
            <a:r>
              <a:rPr lang="en-US" sz="1610" b="0" i="0" spc="-11" baseline="0" dirty="0">
                <a:solidFill>
                  <a:srgbClr val="FFFFFF"/>
                </a:solidFill>
                <a:latin typeface="Verdana"/>
              </a:rPr>
              <a:t>t</a:t>
            </a:r>
            <a:r>
              <a:rPr lang="en-US" sz="1610" b="0" i="0" spc="0" baseline="0" dirty="0">
                <a:solidFill>
                  <a:srgbClr val="FFFFFF"/>
                </a:solidFill>
                <a:latin typeface="Verdana"/>
              </a:rPr>
              <a:t>.de </a:t>
            </a:r>
          </a:p>
          <a:p>
            <a:pPr marL="0">
              <a:lnSpc>
                <a:spcPts val="1921"/>
              </a:lnSpc>
            </a:pPr>
            <a:r>
              <a:rPr lang="en-US" sz="1607" b="0" i="0" spc="0" baseline="0" dirty="0">
                <a:solidFill>
                  <a:srgbClr val="FFFFFF"/>
                </a:solidFill>
                <a:latin typeface="Verdana"/>
              </a:rPr>
              <a:t>Phone</a:t>
            </a:r>
            <a:r>
              <a:rPr lang="en-US" sz="1607" b="0" i="0" spc="-12" baseline="0" dirty="0">
                <a:solidFill>
                  <a:srgbClr val="FFFFFF"/>
                </a:solidFill>
                <a:latin typeface="Verdana"/>
              </a:rPr>
              <a:t> </a:t>
            </a:r>
            <a:r>
              <a:rPr lang="en-US" sz="1607" b="0" i="0" spc="0" baseline="0" dirty="0">
                <a:solidFill>
                  <a:srgbClr val="FFFFFF"/>
                </a:solidFill>
                <a:latin typeface="Verdana"/>
              </a:rPr>
              <a:t>+49</a:t>
            </a:r>
            <a:r>
              <a:rPr lang="en-US" sz="1607" b="0" i="0" spc="-38" baseline="0" dirty="0">
                <a:solidFill>
                  <a:srgbClr val="FFFFFF"/>
                </a:solidFill>
                <a:latin typeface="Verdana"/>
              </a:rPr>
              <a:t> </a:t>
            </a:r>
            <a:r>
              <a:rPr lang="en-US" sz="1607" b="0" i="0" spc="0" baseline="0" dirty="0">
                <a:solidFill>
                  <a:srgbClr val="FFFFFF"/>
                </a:solidFill>
                <a:latin typeface="Verdana"/>
              </a:rPr>
              <a:t>211</a:t>
            </a:r>
            <a:r>
              <a:rPr lang="en-US" sz="1607" b="0" i="0" spc="-62" baseline="0" dirty="0">
                <a:solidFill>
                  <a:srgbClr val="FFFFFF"/>
                </a:solidFill>
                <a:latin typeface="Verdana"/>
              </a:rPr>
              <a:t> </a:t>
            </a:r>
            <a:r>
              <a:rPr lang="en-US" sz="1607" b="0" i="0" spc="0" baseline="0" dirty="0">
                <a:solidFill>
                  <a:srgbClr val="FFFFFF"/>
                </a:solidFill>
                <a:latin typeface="Verdana"/>
              </a:rPr>
              <a:t>969</a:t>
            </a:r>
            <a:r>
              <a:rPr lang="en-US" sz="1607" b="0" i="0" spc="-62" baseline="0" dirty="0">
                <a:solidFill>
                  <a:srgbClr val="FFFFFF"/>
                </a:solidFill>
                <a:latin typeface="Verdana"/>
              </a:rPr>
              <a:t> </a:t>
            </a:r>
            <a:r>
              <a:rPr lang="en-US" sz="1607" b="0" i="0" spc="0" baseline="0" dirty="0">
                <a:solidFill>
                  <a:srgbClr val="FFFFFF"/>
                </a:solidFill>
                <a:latin typeface="Verdana"/>
              </a:rPr>
              <a:t>4747</a:t>
            </a:r>
          </a:p>
        </p:txBody>
      </p:sp>
      <p:sp>
        <p:nvSpPr>
          <p:cNvPr id="21" name="Rectangle 21"/>
          <p:cNvSpPr/>
          <p:nvPr/>
        </p:nvSpPr>
        <p:spPr>
          <a:xfrm>
            <a:off x="1927251" y="6568232"/>
            <a:ext cx="5812969" cy="100027"/>
          </a:xfrm>
          <a:prstGeom prst="rect">
            <a:avLst/>
          </a:prstGeom>
        </p:spPr>
        <p:txBody>
          <a:bodyPr wrap="square" lIns="0" tIns="0" rIns="0" bIns="0">
            <a:spAutoFit/>
          </a:bodyPr>
          <a:lstStyle/>
          <a:p>
            <a:pPr marL="0">
              <a:tabLst>
                <a:tab pos="3590264" algn="l"/>
              </a:tabLst>
            </a:pPr>
            <a:r>
              <a:rPr lang="en-US" sz="648" b="0" i="0" spc="0" baseline="0" dirty="0">
                <a:solidFill>
                  <a:srgbClr val="003B7E"/>
                </a:solidFill>
                <a:latin typeface="Arial"/>
              </a:rPr>
              <a:t>0	</a:t>
            </a:r>
            <a:r>
              <a:rPr lang="en-US" sz="650" b="0" i="0" spc="0" baseline="0" dirty="0">
                <a:solidFill>
                  <a:srgbClr val="003B7E"/>
                </a:solidFill>
                <a:latin typeface="Arial"/>
              </a:rPr>
              <a:t>©</a:t>
            </a:r>
            <a:r>
              <a:rPr lang="en-US" sz="650" b="0" i="0" spc="-12" baseline="0" dirty="0">
                <a:solidFill>
                  <a:srgbClr val="003B7E"/>
                </a:solidFill>
                <a:latin typeface="Arial"/>
              </a:rPr>
              <a:t> </a:t>
            </a:r>
            <a:r>
              <a:rPr lang="en-US" sz="650" b="0" i="0" spc="0" baseline="0" dirty="0">
                <a:solidFill>
                  <a:srgbClr val="003B7E"/>
                </a:solidFill>
                <a:latin typeface="Arial"/>
              </a:rPr>
              <a:t>ME</a:t>
            </a:r>
            <a:r>
              <a:rPr lang="en-US" sz="650" b="0" i="0" spc="-14" baseline="0" dirty="0">
                <a:solidFill>
                  <a:srgbClr val="003B7E"/>
                </a:solidFill>
                <a:latin typeface="Arial"/>
              </a:rPr>
              <a:t>T</a:t>
            </a:r>
            <a:r>
              <a:rPr lang="en-US" sz="650" b="0" i="0" spc="0" baseline="0" dirty="0">
                <a:solidFill>
                  <a:srgbClr val="003B7E"/>
                </a:solidFill>
                <a:latin typeface="Arial"/>
              </a:rPr>
              <a:t>RO</a:t>
            </a:r>
            <a:r>
              <a:rPr lang="en-US" sz="650" b="0" i="0" spc="-13" baseline="0" dirty="0">
                <a:solidFill>
                  <a:srgbClr val="003B7E"/>
                </a:solidFill>
                <a:latin typeface="Arial"/>
              </a:rPr>
              <a:t> </a:t>
            </a:r>
            <a:r>
              <a:rPr lang="en-US" sz="650" b="0" i="0" spc="0" baseline="0" dirty="0">
                <a:solidFill>
                  <a:srgbClr val="003B7E"/>
                </a:solidFill>
                <a:latin typeface="Arial"/>
              </a:rPr>
              <a:t>AG.</a:t>
            </a:r>
            <a:r>
              <a:rPr lang="en-US" sz="650" b="0" i="0" spc="-13" baseline="0" dirty="0">
                <a:solidFill>
                  <a:srgbClr val="003B7E"/>
                </a:solidFill>
                <a:latin typeface="Arial"/>
              </a:rPr>
              <a:t> </a:t>
            </a:r>
            <a:r>
              <a:rPr lang="en-US" sz="650" b="0" i="0" spc="0" baseline="0" dirty="0">
                <a:solidFill>
                  <a:srgbClr val="003B7E"/>
                </a:solidFill>
                <a:latin typeface="Arial"/>
              </a:rPr>
              <a:t> </a:t>
            </a:r>
            <a:r>
              <a:rPr lang="en-US" sz="650" b="0" i="0" spc="-13" baseline="0" dirty="0">
                <a:solidFill>
                  <a:srgbClr val="003B7E"/>
                </a:solidFill>
                <a:latin typeface="Arial"/>
              </a:rPr>
              <a:t> </a:t>
            </a:r>
            <a:r>
              <a:rPr lang="en-US" sz="650" b="0" i="0" spc="0" baseline="0" dirty="0">
                <a:solidFill>
                  <a:srgbClr val="003B7E"/>
                </a:solidFill>
                <a:latin typeface="Arial"/>
              </a:rPr>
              <a:t>O</a:t>
            </a:r>
            <a:r>
              <a:rPr lang="en-US" sz="650" b="0" i="0" spc="-13" baseline="0" dirty="0">
                <a:solidFill>
                  <a:srgbClr val="003B7E"/>
                </a:solidFill>
                <a:latin typeface="Arial"/>
              </a:rPr>
              <a:t>ff</a:t>
            </a:r>
            <a:r>
              <a:rPr lang="en-US" sz="650" b="0" i="0" spc="0" baseline="0" dirty="0">
                <a:solidFill>
                  <a:srgbClr val="003B7E"/>
                </a:solidFill>
                <a:latin typeface="Arial"/>
              </a:rPr>
              <a:t>er</a:t>
            </a:r>
            <a:r>
              <a:rPr lang="en-US" sz="650" b="0" i="0" spc="-13" baseline="0" dirty="0">
                <a:solidFill>
                  <a:srgbClr val="003B7E"/>
                </a:solidFill>
                <a:latin typeface="Arial"/>
              </a:rPr>
              <a:t> </a:t>
            </a:r>
            <a:r>
              <a:rPr lang="en-US" sz="650" b="0" i="0" spc="0" baseline="0" dirty="0">
                <a:solidFill>
                  <a:srgbClr val="003B7E"/>
                </a:solidFill>
                <a:latin typeface="Arial"/>
              </a:rPr>
              <a:t>Sounding Board.</a:t>
            </a:r>
            <a:r>
              <a:rPr lang="en-US" sz="650" b="0" i="0" spc="-13" baseline="0" dirty="0">
                <a:solidFill>
                  <a:srgbClr val="003B7E"/>
                </a:solidFill>
                <a:latin typeface="Arial"/>
              </a:rPr>
              <a:t> </a:t>
            </a:r>
            <a:r>
              <a:rPr lang="en-US" sz="650" b="0" i="0" spc="0" baseline="0" dirty="0">
                <a:solidFill>
                  <a:srgbClr val="003B7E"/>
                </a:solidFill>
                <a:latin typeface="Arial"/>
              </a:rPr>
              <a:t>For</a:t>
            </a:r>
            <a:r>
              <a:rPr lang="en-US" sz="650" b="0" i="0" spc="-37" baseline="0" dirty="0">
                <a:solidFill>
                  <a:srgbClr val="003B7E"/>
                </a:solidFill>
                <a:latin typeface="Arial"/>
              </a:rPr>
              <a:t> </a:t>
            </a:r>
            <a:r>
              <a:rPr lang="en-US" sz="650" b="0" i="0" spc="0" baseline="0" dirty="0">
                <a:solidFill>
                  <a:srgbClr val="003B7E"/>
                </a:solidFill>
                <a:latin typeface="Arial"/>
              </a:rPr>
              <a:t>internal use</a:t>
            </a:r>
            <a:r>
              <a:rPr lang="en-US" sz="650" b="0" i="0" spc="-14" baseline="0" dirty="0">
                <a:solidFill>
                  <a:srgbClr val="003B7E"/>
                </a:solidFill>
                <a:latin typeface="Arial"/>
              </a:rPr>
              <a:t> </a:t>
            </a:r>
            <a:r>
              <a:rPr lang="en-US" sz="650" b="0" i="0" spc="0" baseline="0" dirty="0">
                <a:solidFill>
                  <a:srgbClr val="003B7E"/>
                </a:solidFill>
                <a:latin typeface="Arial"/>
              </a:rPr>
              <a:t>only.</a:t>
            </a:r>
          </a:p>
        </p:txBody>
      </p:sp>
    </p:spTree>
    <p:extLst>
      <p:ext uri="{BB962C8B-B14F-4D97-AF65-F5344CB8AC3E}">
        <p14:creationId xmlns:p14="http://schemas.microsoft.com/office/powerpoint/2010/main" val="407872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CD5D-40EB-0013-248E-F4BE8BCA5BD0}"/>
              </a:ext>
            </a:extLst>
          </p:cNvPr>
          <p:cNvSpPr>
            <a:spLocks noGrp="1"/>
          </p:cNvSpPr>
          <p:nvPr>
            <p:ph type="title"/>
          </p:nvPr>
        </p:nvSpPr>
        <p:spPr>
          <a:xfrm>
            <a:off x="838200" y="365125"/>
            <a:ext cx="10515600" cy="596167"/>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open the Auction</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226208-5F61-62CA-8573-39076CF25BB2}"/>
              </a:ext>
            </a:extLst>
          </p:cNvPr>
          <p:cNvSpPr>
            <a:spLocks noGrp="1"/>
          </p:cNvSpPr>
          <p:nvPr>
            <p:ph idx="1"/>
          </p:nvPr>
        </p:nvSpPr>
        <p:spPr>
          <a:xfrm>
            <a:off x="838200" y="890954"/>
            <a:ext cx="10515600" cy="5286009"/>
          </a:xfrm>
        </p:spPr>
        <p:txBody>
          <a:bodyPr/>
          <a:lstStyle/>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a:t>
            </a:r>
            <a:r>
              <a:rPr lang="en-US" sz="1800" spc="-4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click</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the</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folder </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ith “+</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open the</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Auction</a:t>
            </a:r>
          </a:p>
          <a:p>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pic>
        <p:nvPicPr>
          <p:cNvPr id="7" name="Picture 6">
            <a:extLst>
              <a:ext uri="{FF2B5EF4-FFF2-40B4-BE49-F238E27FC236}">
                <a16:creationId xmlns:a16="http://schemas.microsoft.com/office/drawing/2014/main" id="{BF3D7762-A8CC-267F-D369-2A128ABE241D}"/>
              </a:ext>
            </a:extLst>
          </p:cNvPr>
          <p:cNvPicPr>
            <a:picLocks noChangeAspect="1"/>
          </p:cNvPicPr>
          <p:nvPr/>
        </p:nvPicPr>
        <p:blipFill>
          <a:blip r:embed="rId2"/>
          <a:stretch>
            <a:fillRect/>
          </a:stretch>
        </p:blipFill>
        <p:spPr>
          <a:xfrm>
            <a:off x="623765" y="1896683"/>
            <a:ext cx="11145805" cy="2791215"/>
          </a:xfrm>
          <a:prstGeom prst="rect">
            <a:avLst/>
          </a:prstGeom>
        </p:spPr>
      </p:pic>
    </p:spTree>
    <p:extLst>
      <p:ext uri="{BB962C8B-B14F-4D97-AF65-F5344CB8AC3E}">
        <p14:creationId xmlns:p14="http://schemas.microsoft.com/office/powerpoint/2010/main" val="343741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7FBA-6646-653F-A3F7-BDD3D449FD6F}"/>
              </a:ext>
            </a:extLst>
          </p:cNvPr>
          <p:cNvSpPr>
            <a:spLocks noGrp="1"/>
          </p:cNvSpPr>
          <p:nvPr>
            <p:ph type="title"/>
          </p:nvPr>
        </p:nvSpPr>
        <p:spPr>
          <a:xfrm>
            <a:off x="838200" y="365125"/>
            <a:ext cx="10515600" cy="900967"/>
          </a:xfrm>
        </p:spPr>
        <p:txBody>
          <a:bodyPr>
            <a:normAutofit fontScale="90000"/>
          </a:bodyPr>
          <a:lstStyle/>
          <a:p>
            <a:r>
              <a:rPr lang="en-US" sz="22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accept General Conditions</a:t>
            </a:r>
            <a:b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it-IT" dirty="0"/>
          </a:p>
        </p:txBody>
      </p:sp>
      <p:sp>
        <p:nvSpPr>
          <p:cNvPr id="3" name="Content Placeholder 2">
            <a:extLst>
              <a:ext uri="{FF2B5EF4-FFF2-40B4-BE49-F238E27FC236}">
                <a16:creationId xmlns:a16="http://schemas.microsoft.com/office/drawing/2014/main" id="{3B23BE21-66F1-EAAB-F486-6A2EC136878B}"/>
              </a:ext>
            </a:extLst>
          </p:cNvPr>
          <p:cNvSpPr>
            <a:spLocks noGrp="1"/>
          </p:cNvSpPr>
          <p:nvPr>
            <p:ph idx="1"/>
          </p:nvPr>
        </p:nvSpPr>
        <p:spPr>
          <a:xfrm>
            <a:off x="838200" y="953477"/>
            <a:ext cx="10515600" cy="5223486"/>
          </a:xfrm>
        </p:spPr>
        <p:txBody>
          <a:bodyPr>
            <a:normAutofit/>
          </a:bodyPr>
          <a:lstStyle/>
          <a:p>
            <a:r>
              <a:rPr lang="en-US" sz="1600" dirty="0">
                <a:latin typeface="Arial" panose="020B0604020202020204" pitchFamily="34" charset="0"/>
                <a:cs typeface="Arial" panose="020B0604020202020204" pitchFamily="34" charset="0"/>
              </a:rPr>
              <a:t>For you to be able to participate to the Auction you must accept the “General Conditions”</a:t>
            </a:r>
          </a:p>
          <a:p>
            <a:pPr marL="0" marR="0">
              <a:lnSpc>
                <a:spcPts val="23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lease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download, and open the documents set as GC</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p>
          <a:p>
            <a:pPr marL="457200" lvl="1">
              <a:lnSpc>
                <a:spcPts val="2300"/>
              </a:lnSpc>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document or in case of a zip file that contains many 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still</a:t>
            </a:r>
            <a:r>
              <a:rPr lang="en-US" sz="1600" spc="-5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mandator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download, open and accept all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p>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Select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ocument</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lines</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 </a:t>
            </a:r>
            <a:r>
              <a:rPr lang="en-US" sz="1600" spc="-45"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ick</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“I ha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read the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participation</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conditions</a:t>
            </a:r>
            <a:r>
              <a:rPr lang="en-US" sz="1600" spc="-6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and click</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“Accept”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read all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carefull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be a</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that</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confirmed,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ts val="2305"/>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are legall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signed</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don’t</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need 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manuall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signed.</a:t>
            </a:r>
            <a:r>
              <a:rPr lang="en-US" sz="1600" spc="-1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After</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confirmation</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are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able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participate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auction.</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disagree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ith</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content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contact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 asap.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2300"/>
              </a:lnSpc>
              <a:spcBef>
                <a:spcPts val="0"/>
              </a:spcBef>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5E4955AF-4115-7988-BA8C-A811033AB806}"/>
              </a:ext>
            </a:extLst>
          </p:cNvPr>
          <p:cNvPicPr>
            <a:picLocks noChangeAspect="1"/>
          </p:cNvPicPr>
          <p:nvPr/>
        </p:nvPicPr>
        <p:blipFill>
          <a:blip r:embed="rId2"/>
          <a:stretch>
            <a:fillRect/>
          </a:stretch>
        </p:blipFill>
        <p:spPr>
          <a:xfrm>
            <a:off x="3564533" y="3167177"/>
            <a:ext cx="6548575" cy="3186226"/>
          </a:xfrm>
          <a:prstGeom prst="rect">
            <a:avLst/>
          </a:prstGeom>
        </p:spPr>
      </p:pic>
    </p:spTree>
    <p:extLst>
      <p:ext uri="{BB962C8B-B14F-4D97-AF65-F5344CB8AC3E}">
        <p14:creationId xmlns:p14="http://schemas.microsoft.com/office/powerpoint/2010/main" val="220232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94A5-A036-5D4C-5222-3ED46FE15BF5}"/>
              </a:ext>
            </a:extLst>
          </p:cNvPr>
          <p:cNvSpPr>
            <a:spLocks noGrp="1"/>
          </p:cNvSpPr>
          <p:nvPr>
            <p:ph type="title"/>
          </p:nvPr>
        </p:nvSpPr>
        <p:spPr>
          <a:xfrm>
            <a:off x="838200" y="365125"/>
            <a:ext cx="10515600" cy="494567"/>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General Information</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EEA5A1-AD9D-FCF4-AB09-1FCFF6DEC77D}"/>
              </a:ext>
            </a:extLst>
          </p:cNvPr>
          <p:cNvSpPr>
            <a:spLocks noGrp="1"/>
          </p:cNvSpPr>
          <p:nvPr>
            <p:ph idx="1"/>
          </p:nvPr>
        </p:nvSpPr>
        <p:spPr>
          <a:xfrm>
            <a:off x="838199" y="1023815"/>
            <a:ext cx="10731759" cy="5469060"/>
          </a:xfrm>
        </p:spPr>
        <p:txBody>
          <a:bodyPr>
            <a:normAutofit/>
          </a:bodyPr>
          <a:lstStyle/>
          <a:p>
            <a:pPr marL="0" marR="1190625" indent="0">
              <a:lnSpc>
                <a:spcPts val="2135"/>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After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accepting</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 conditions,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access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tabs:</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spc="905" dirty="0">
              <a:solidFill>
                <a:srgbClr val="FCC51D"/>
              </a:solidFill>
              <a:latin typeface="Arial" panose="020B0604020202020204" pitchFamily="34" charset="0"/>
              <a:ea typeface="Times New Roman" panose="02020603050405020304" pitchFamily="18" charset="0"/>
              <a:cs typeface="Arial" panose="020B0604020202020204" pitchFamily="34" charset="0"/>
            </a:endParaRPr>
          </a:p>
          <a:p>
            <a:pPr marR="1190625">
              <a:lnSpc>
                <a:spcPts val="2135"/>
              </a:lnSpc>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Auction</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a:t>
            </a:r>
            <a:r>
              <a:rPr lang="en-US" sz="1600" spc="-5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Auction</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positions: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articles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be negotiated.</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eam:</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members</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compan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are 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ited</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project.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tender 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ailable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for the project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1190625" indent="0">
              <a:spcBef>
                <a:spcPts val="0"/>
              </a:spcBef>
              <a:buNone/>
            </a:pPr>
            <a:endParaRPr lang="it-IT"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895508-C3CA-92D5-C756-AC553D270516}"/>
              </a:ext>
            </a:extLst>
          </p:cNvPr>
          <p:cNvPicPr>
            <a:picLocks noChangeAspect="1"/>
          </p:cNvPicPr>
          <p:nvPr/>
        </p:nvPicPr>
        <p:blipFill>
          <a:blip r:embed="rId2"/>
          <a:stretch>
            <a:fillRect/>
          </a:stretch>
        </p:blipFill>
        <p:spPr>
          <a:xfrm>
            <a:off x="838199" y="2562676"/>
            <a:ext cx="7772400" cy="3831345"/>
          </a:xfrm>
          <a:prstGeom prst="rect">
            <a:avLst/>
          </a:prstGeom>
        </p:spPr>
      </p:pic>
    </p:spTree>
    <p:extLst>
      <p:ext uri="{BB962C8B-B14F-4D97-AF65-F5344CB8AC3E}">
        <p14:creationId xmlns:p14="http://schemas.microsoft.com/office/powerpoint/2010/main" val="321622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915C-89A2-FF77-965B-722FF72F91FA}"/>
              </a:ext>
            </a:extLst>
          </p:cNvPr>
          <p:cNvSpPr>
            <a:spLocks noGrp="1"/>
          </p:cNvSpPr>
          <p:nvPr>
            <p:ph type="title"/>
          </p:nvPr>
        </p:nvSpPr>
        <p:spPr>
          <a:xfrm>
            <a:off x="838200" y="365125"/>
            <a:ext cx="10515600" cy="619613"/>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Where to find Documents</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9899B9B-EFBE-5979-9A9F-7409D432808E}"/>
              </a:ext>
            </a:extLst>
          </p:cNvPr>
          <p:cNvSpPr>
            <a:spLocks noGrp="1"/>
          </p:cNvSpPr>
          <p:nvPr>
            <p:ph idx="1"/>
          </p:nvPr>
        </p:nvSpPr>
        <p:spPr>
          <a:xfrm>
            <a:off x="838200" y="984738"/>
            <a:ext cx="10515600" cy="5192225"/>
          </a:xfrm>
        </p:spPr>
        <p:txBody>
          <a:bodyPr/>
          <a:lstStyle/>
          <a:p>
            <a:pPr marL="0" marR="187325" indent="0">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 “documents”</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can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nload and</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upload documents:</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R="187325">
              <a:lnSpc>
                <a:spcPts val="2300"/>
              </a:lnSpc>
              <a:spcBef>
                <a:spcPts val="0"/>
              </a:spcBef>
            </a:pPr>
            <a:r>
              <a:rPr lang="en-US" sz="1600" spc="-1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nload the documents</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select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 and click</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“do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nload” (1)</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R="187325">
              <a:lnSpc>
                <a:spcPts val="2300"/>
              </a:lnSpc>
              <a:spcBef>
                <a:spcPts val="0"/>
              </a:spcBef>
            </a:pPr>
            <a:r>
              <a:rPr lang="en-US" sz="1600" spc="-1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also</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able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upload documents</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hich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ould like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share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ith the bu</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 (2)</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it-IT" dirty="0"/>
          </a:p>
        </p:txBody>
      </p:sp>
      <p:pic>
        <p:nvPicPr>
          <p:cNvPr id="5" name="Picture 4">
            <a:extLst>
              <a:ext uri="{FF2B5EF4-FFF2-40B4-BE49-F238E27FC236}">
                <a16:creationId xmlns:a16="http://schemas.microsoft.com/office/drawing/2014/main" id="{F486017E-40AC-DCC5-4D5E-C621BDC6CCEE}"/>
              </a:ext>
            </a:extLst>
          </p:cNvPr>
          <p:cNvPicPr>
            <a:picLocks noChangeAspect="1"/>
          </p:cNvPicPr>
          <p:nvPr/>
        </p:nvPicPr>
        <p:blipFill>
          <a:blip r:embed="rId2"/>
          <a:stretch>
            <a:fillRect/>
          </a:stretch>
        </p:blipFill>
        <p:spPr>
          <a:xfrm>
            <a:off x="838200" y="2057103"/>
            <a:ext cx="11193624" cy="3504207"/>
          </a:xfrm>
          <a:prstGeom prst="rect">
            <a:avLst/>
          </a:prstGeom>
        </p:spPr>
      </p:pic>
    </p:spTree>
    <p:extLst>
      <p:ext uri="{BB962C8B-B14F-4D97-AF65-F5344CB8AC3E}">
        <p14:creationId xmlns:p14="http://schemas.microsoft.com/office/powerpoint/2010/main" val="93213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D400-F7C8-8003-68D4-0C845C2EDD58}"/>
              </a:ext>
            </a:extLst>
          </p:cNvPr>
          <p:cNvSpPr>
            <a:spLocks noGrp="1"/>
          </p:cNvSpPr>
          <p:nvPr>
            <p:ph type="title"/>
          </p:nvPr>
        </p:nvSpPr>
        <p:spPr>
          <a:xfrm>
            <a:off x="838200" y="365125"/>
            <a:ext cx="10515600" cy="721213"/>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Auction rules for Japanese Auction</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F8B507-F110-C41E-B3C3-E4BE7198C2E7}"/>
              </a:ext>
            </a:extLst>
          </p:cNvPr>
          <p:cNvSpPr>
            <a:spLocks noGrp="1"/>
          </p:cNvSpPr>
          <p:nvPr>
            <p:ph idx="1"/>
          </p:nvPr>
        </p:nvSpPr>
        <p:spPr>
          <a:xfrm>
            <a:off x="838200" y="976923"/>
            <a:ext cx="10515600" cy="5200040"/>
          </a:xfrm>
        </p:spPr>
        <p:txBody>
          <a:bodyPr>
            <a:normAutofit/>
          </a:bodyPr>
          <a:lstStyle/>
          <a:p>
            <a:pPr marL="0" indent="0">
              <a:lnSpc>
                <a:spcPct val="80000"/>
              </a:lnSpc>
              <a:buNone/>
            </a:pPr>
            <a:r>
              <a:rPr lang="en-GB" sz="1300" dirty="0">
                <a:solidFill>
                  <a:srgbClr val="000000"/>
                </a:solidFill>
                <a:effectLst/>
                <a:latin typeface="Arial" panose="020B0604020202020204" pitchFamily="34" charset="0"/>
                <a:cs typeface="Arial" panose="020B0604020202020204" pitchFamily="34" charset="0"/>
              </a:rPr>
              <a:t>In a Japanese auction supplier will need to confirm the displayed value/price/current bid, to stay in the bidding process for current article. The bid direction is “down”. The buyer defines the starting price, the bid and the time decrement. Participants validate steps that are offered by the system to accept the current price and to stay in competition. Those who fail to validate will be automatically excluded from the Auction  </a:t>
            </a:r>
          </a:p>
          <a:p>
            <a:pPr marL="0" indent="0">
              <a:lnSpc>
                <a:spcPct val="80000"/>
              </a:lnSpc>
              <a:buNone/>
            </a:pPr>
            <a:r>
              <a:rPr lang="en-GB" sz="1300" dirty="0">
                <a:solidFill>
                  <a:srgbClr val="000000"/>
                </a:solidFill>
                <a:effectLst/>
                <a:latin typeface="Arial" panose="020B0604020202020204" pitchFamily="34" charset="0"/>
                <a:cs typeface="Arial" panose="020B0604020202020204" pitchFamily="34" charset="0"/>
              </a:rPr>
              <a:t>During the auction, you can always see the following information:</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End time for the current step, </a:t>
            </a:r>
            <a:r>
              <a:rPr lang="en-GB" sz="1300" dirty="0">
                <a:solidFill>
                  <a:srgbClr val="000000"/>
                </a:solidFill>
                <a:latin typeface="Arial" panose="020B0604020202020204" pitchFamily="34" charset="0"/>
                <a:cs typeface="Arial" panose="020B0604020202020204" pitchFamily="34" charset="0"/>
              </a:rPr>
              <a:t>N</a:t>
            </a:r>
            <a:r>
              <a:rPr lang="en-GB" sz="1300" dirty="0">
                <a:solidFill>
                  <a:srgbClr val="000000"/>
                </a:solidFill>
                <a:effectLst/>
                <a:latin typeface="Arial" panose="020B0604020202020204" pitchFamily="34" charset="0"/>
                <a:cs typeface="Arial" panose="020B0604020202020204" pitchFamily="34" charset="0"/>
              </a:rPr>
              <a:t>ext bid step (price reduction for the next step), Remaining time before end of current step, Next step duration in minutes/seconds, Refresh rate (1)</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Current bid to be confirmed, Start price, own best bid shows the price you have just confirmed (2)</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When you agree with the current bid, please click on the green to confirm and then wait for the next change of the bid and see whether you would like to confirm the next price or not. To stay in the auction, you need to continue confirming the current bid till you reached your limit price. You are still bidding for current article when you have “remaining joker” left and your bidding status remain “active” (3)</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As soon as you stop confirming the current bid the auction ends for you for the current article</a:t>
            </a:r>
          </a:p>
          <a:p>
            <a:pPr marL="0" indent="0">
              <a:lnSpc>
                <a:spcPct val="70000"/>
              </a:lnSpc>
              <a:buNone/>
            </a:pPr>
            <a:endParaRPr lang="en-GB" sz="1400" dirty="0">
              <a:solidFill>
                <a:srgbClr val="000000"/>
              </a:solidFill>
              <a:effectLst/>
              <a:latin typeface="Arial" panose="020B0604020202020204" pitchFamily="34" charset="0"/>
              <a:cs typeface="Arial" panose="020B0604020202020204" pitchFamily="34" charset="0"/>
            </a:endParaRPr>
          </a:p>
          <a:p>
            <a:pPr marL="0" indent="0">
              <a:buNone/>
            </a:pPr>
            <a:endParaRPr lang="it-IT"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D9365F-281D-E402-43B5-6152BD5D87AE}"/>
              </a:ext>
            </a:extLst>
          </p:cNvPr>
          <p:cNvPicPr>
            <a:picLocks noChangeAspect="1"/>
          </p:cNvPicPr>
          <p:nvPr/>
        </p:nvPicPr>
        <p:blipFill>
          <a:blip r:embed="rId2"/>
          <a:stretch>
            <a:fillRect/>
          </a:stretch>
        </p:blipFill>
        <p:spPr>
          <a:xfrm>
            <a:off x="838199" y="3576943"/>
            <a:ext cx="9253151" cy="2600020"/>
          </a:xfrm>
          <a:prstGeom prst="rect">
            <a:avLst/>
          </a:prstGeom>
        </p:spPr>
      </p:pic>
    </p:spTree>
    <p:extLst>
      <p:ext uri="{BB962C8B-B14F-4D97-AF65-F5344CB8AC3E}">
        <p14:creationId xmlns:p14="http://schemas.microsoft.com/office/powerpoint/2010/main" val="181243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130D-57AE-E4DC-0CAF-7672DA6FBF1B}"/>
              </a:ext>
            </a:extLst>
          </p:cNvPr>
          <p:cNvSpPr>
            <a:spLocks noGrp="1"/>
          </p:cNvSpPr>
          <p:nvPr>
            <p:ph type="title"/>
          </p:nvPr>
        </p:nvSpPr>
        <p:spPr>
          <a:xfrm>
            <a:off x="838200" y="365125"/>
            <a:ext cx="10515600" cy="494567"/>
          </a:xfrm>
        </p:spPr>
        <p:txBody>
          <a:bodyPr>
            <a:normAutofit/>
          </a:bodyPr>
          <a:lstStyle/>
          <a:p>
            <a:r>
              <a:rPr lang="en-GB" sz="2000" b="1" dirty="0">
                <a:solidFill>
                  <a:srgbClr val="032A6B"/>
                </a:solidFill>
                <a:effectLst/>
                <a:latin typeface="Arial" panose="020B0604020202020204" pitchFamily="34" charset="0"/>
                <a:cs typeface="Arial" panose="020B0604020202020204" pitchFamily="34" charset="0"/>
              </a:rPr>
              <a:t>PLEASE BE AWARE</a:t>
            </a:r>
            <a:endParaRPr lang="en-GB" sz="2000" dirty="0">
              <a:solidFill>
                <a:srgbClr val="032A6B"/>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E73570-3043-2AF8-9C7D-525387575709}"/>
              </a:ext>
            </a:extLst>
          </p:cNvPr>
          <p:cNvSpPr>
            <a:spLocks noGrp="1"/>
          </p:cNvSpPr>
          <p:nvPr>
            <p:ph idx="1"/>
          </p:nvPr>
        </p:nvSpPr>
        <p:spPr>
          <a:xfrm>
            <a:off x="838200" y="859692"/>
            <a:ext cx="10515600" cy="5317271"/>
          </a:xfrm>
        </p:spPr>
        <p:txBody>
          <a:bodyPr>
            <a:normAutofit/>
          </a:bodyPr>
          <a:lstStyle/>
          <a:p>
            <a:pPr marL="0" indent="0">
              <a:buNone/>
            </a:pPr>
            <a:r>
              <a:rPr lang="en-GB" sz="1600" dirty="0">
                <a:solidFill>
                  <a:srgbClr val="000000"/>
                </a:solidFill>
                <a:effectLst/>
                <a:latin typeface="Arial" panose="020B0604020202020204" pitchFamily="34" charset="0"/>
              </a:rPr>
              <a:t>As soon as you stop confirming for the current bid , the auction ends for you for the </a:t>
            </a:r>
            <a:r>
              <a:rPr lang="en-GB" sz="1600" b="1" dirty="0">
                <a:solidFill>
                  <a:srgbClr val="000000"/>
                </a:solidFill>
                <a:effectLst/>
                <a:latin typeface="Arial" panose="020B0604020202020204" pitchFamily="34" charset="0"/>
              </a:rPr>
              <a:t>current </a:t>
            </a:r>
            <a:r>
              <a:rPr lang="en-GB" sz="1600" dirty="0">
                <a:solidFill>
                  <a:srgbClr val="000000"/>
                </a:solidFill>
                <a:effectLst/>
                <a:latin typeface="Arial" panose="020B0604020202020204" pitchFamily="34" charset="0"/>
              </a:rPr>
              <a:t>article and your bidding status turns “stopped”(1), you see a notice (2) and below a stop-sign. In this case you will have to attentively wait when the next article turns online (Status turns green), in order not to miss the start of bidding </a:t>
            </a:r>
          </a:p>
          <a:p>
            <a:pPr marL="0" indent="0">
              <a:buNone/>
            </a:pPr>
            <a:endParaRPr lang="it-IT"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88113FC-DD56-033E-CBDA-9AACD4FCE22D}"/>
              </a:ext>
            </a:extLst>
          </p:cNvPr>
          <p:cNvPicPr>
            <a:picLocks noChangeAspect="1"/>
          </p:cNvPicPr>
          <p:nvPr/>
        </p:nvPicPr>
        <p:blipFill>
          <a:blip r:embed="rId2"/>
          <a:stretch>
            <a:fillRect/>
          </a:stretch>
        </p:blipFill>
        <p:spPr>
          <a:xfrm>
            <a:off x="957072" y="1706087"/>
            <a:ext cx="7772400" cy="4292221"/>
          </a:xfrm>
          <a:prstGeom prst="rect">
            <a:avLst/>
          </a:prstGeom>
        </p:spPr>
      </p:pic>
    </p:spTree>
    <p:extLst>
      <p:ext uri="{BB962C8B-B14F-4D97-AF65-F5344CB8AC3E}">
        <p14:creationId xmlns:p14="http://schemas.microsoft.com/office/powerpoint/2010/main" val="141069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C687-8B29-69FB-9DA6-2EFE6549D6D7}"/>
              </a:ext>
            </a:extLst>
          </p:cNvPr>
          <p:cNvSpPr>
            <a:spLocks noGrp="1"/>
          </p:cNvSpPr>
          <p:nvPr>
            <p:ph type="title"/>
          </p:nvPr>
        </p:nvSpPr>
        <p:spPr>
          <a:xfrm>
            <a:off x="768743" y="365126"/>
            <a:ext cx="10585057" cy="379342"/>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Auction rules for Dutch Auction</a:t>
            </a:r>
            <a:endParaRPr lang="en-RO" sz="2000" dirty="0"/>
          </a:p>
        </p:txBody>
      </p:sp>
      <p:sp>
        <p:nvSpPr>
          <p:cNvPr id="3" name="Content Placeholder 2">
            <a:extLst>
              <a:ext uri="{FF2B5EF4-FFF2-40B4-BE49-F238E27FC236}">
                <a16:creationId xmlns:a16="http://schemas.microsoft.com/office/drawing/2014/main" id="{F1E11ED6-AFBF-C503-E3BF-994EB08B4330}"/>
              </a:ext>
            </a:extLst>
          </p:cNvPr>
          <p:cNvSpPr>
            <a:spLocks noGrp="1"/>
          </p:cNvSpPr>
          <p:nvPr>
            <p:ph idx="1"/>
          </p:nvPr>
        </p:nvSpPr>
        <p:spPr>
          <a:xfrm>
            <a:off x="768743" y="744468"/>
            <a:ext cx="10585057" cy="5432495"/>
          </a:xfrm>
        </p:spPr>
        <p:txBody>
          <a:bodyPr/>
          <a:lstStyle/>
          <a:p>
            <a:pPr marL="0" indent="0">
              <a:buNone/>
            </a:pPr>
            <a:r>
              <a:rPr lang="en-GB" sz="1400" dirty="0">
                <a:solidFill>
                  <a:srgbClr val="000000"/>
                </a:solidFill>
                <a:effectLst/>
                <a:latin typeface="Arial" panose="020B0604020202020204" pitchFamily="34" charset="0"/>
                <a:cs typeface="Arial" panose="020B0604020202020204" pitchFamily="34" charset="0"/>
              </a:rPr>
              <a:t>The bid direction is “up”. The buyer defines starting price, bid steps and a reserve price. The auction will increase in price at each time step. As soon as the first participant agrees / accept the current price for the article, the auction ends for the current article. During the auction, you can always see the following information:</a:t>
            </a:r>
          </a:p>
          <a:p>
            <a:pPr marL="0" indent="0">
              <a:buNone/>
            </a:pPr>
            <a:r>
              <a:rPr lang="en-GB" sz="1400" dirty="0">
                <a:solidFill>
                  <a:srgbClr val="FABB19"/>
                </a:solidFill>
                <a:effectLst/>
                <a:latin typeface="Arial" panose="020B0604020202020204" pitchFamily="34" charset="0"/>
                <a:cs typeface="Arial" panose="020B0604020202020204" pitchFamily="34" charset="0"/>
              </a:rPr>
              <a:t>◼ </a:t>
            </a:r>
            <a:r>
              <a:rPr lang="en-GB" sz="1400" dirty="0">
                <a:solidFill>
                  <a:srgbClr val="000000"/>
                </a:solidFill>
                <a:effectLst/>
                <a:latin typeface="Arial" panose="020B0604020202020204" pitchFamily="34" charset="0"/>
                <a:cs typeface="Arial" panose="020B0604020202020204" pitchFamily="34" charset="0"/>
              </a:rPr>
              <a:t>End time of current step and </a:t>
            </a:r>
            <a:r>
              <a:rPr lang="en-GB" sz="1400" dirty="0">
                <a:solidFill>
                  <a:srgbClr val="000000"/>
                </a:solidFill>
                <a:latin typeface="Arial" panose="020B0604020202020204" pitchFamily="34" charset="0"/>
                <a:cs typeface="Arial" panose="020B0604020202020204" pitchFamily="34" charset="0"/>
              </a:rPr>
              <a:t>N</a:t>
            </a:r>
            <a:r>
              <a:rPr lang="en-GB" sz="1400" dirty="0">
                <a:solidFill>
                  <a:srgbClr val="000000"/>
                </a:solidFill>
                <a:effectLst/>
                <a:latin typeface="Arial" panose="020B0604020202020204" pitchFamily="34" charset="0"/>
                <a:cs typeface="Arial" panose="020B0604020202020204" pitchFamily="34" charset="0"/>
              </a:rPr>
              <a:t>ext bid step (price increase for the next step). Remaining time before end of current step and </a:t>
            </a:r>
            <a:r>
              <a:rPr lang="en-GB" sz="1400" dirty="0">
                <a:solidFill>
                  <a:srgbClr val="000000"/>
                </a:solidFill>
                <a:latin typeface="Arial" panose="020B0604020202020204" pitchFamily="34" charset="0"/>
                <a:cs typeface="Arial" panose="020B0604020202020204" pitchFamily="34" charset="0"/>
              </a:rPr>
              <a:t>N</a:t>
            </a:r>
            <a:r>
              <a:rPr lang="en-GB" sz="1400" dirty="0">
                <a:solidFill>
                  <a:srgbClr val="000000"/>
                </a:solidFill>
                <a:effectLst/>
                <a:latin typeface="Arial" panose="020B0604020202020204" pitchFamily="34" charset="0"/>
                <a:cs typeface="Arial" panose="020B0604020202020204" pitchFamily="34" charset="0"/>
              </a:rPr>
              <a:t>ext step duration, Refresh rate (1).</a:t>
            </a:r>
          </a:p>
          <a:p>
            <a:pPr marL="0" indent="0">
              <a:buNone/>
            </a:pPr>
            <a:r>
              <a:rPr lang="en-GB" sz="1400" dirty="0">
                <a:solidFill>
                  <a:srgbClr val="FABB19"/>
                </a:solidFill>
                <a:effectLst/>
                <a:latin typeface="Arial" panose="020B0604020202020204" pitchFamily="34" charset="0"/>
                <a:cs typeface="Arial" panose="020B0604020202020204" pitchFamily="34" charset="0"/>
              </a:rPr>
              <a:t>◼ </a:t>
            </a:r>
            <a:r>
              <a:rPr lang="en-GB" sz="1400" dirty="0">
                <a:solidFill>
                  <a:srgbClr val="000000"/>
                </a:solidFill>
                <a:effectLst/>
                <a:latin typeface="Arial" panose="020B0604020202020204" pitchFamily="34" charset="0"/>
                <a:cs typeface="Arial" panose="020B0604020202020204" pitchFamily="34" charset="0"/>
              </a:rPr>
              <a:t>Current bid to be confirmed, own best bid shows the price you have just confirmed (2)</a:t>
            </a:r>
          </a:p>
          <a:p>
            <a:pPr marL="0" indent="0">
              <a:buNone/>
            </a:pPr>
            <a:r>
              <a:rPr lang="en-GB" sz="1400" dirty="0">
                <a:solidFill>
                  <a:srgbClr val="FABB19"/>
                </a:solidFill>
                <a:effectLst/>
                <a:latin typeface="Arial" panose="020B0604020202020204" pitchFamily="34" charset="0"/>
                <a:cs typeface="Arial" panose="020B0604020202020204" pitchFamily="34" charset="0"/>
              </a:rPr>
              <a:t>◼ </a:t>
            </a:r>
            <a:r>
              <a:rPr lang="en-GB" sz="1400" dirty="0">
                <a:solidFill>
                  <a:srgbClr val="000000"/>
                </a:solidFill>
                <a:effectLst/>
                <a:latin typeface="Arial" panose="020B0604020202020204" pitchFamily="34" charset="0"/>
                <a:cs typeface="Arial" panose="020B0604020202020204" pitchFamily="34" charset="0"/>
              </a:rPr>
              <a:t>When you agree with the Current bid for the current article, please click on the green to confirm.</a:t>
            </a:r>
          </a:p>
          <a:p>
            <a:pPr marL="0" indent="0">
              <a:buNone/>
            </a:pPr>
            <a:endParaRPr lang="en-RO" dirty="0"/>
          </a:p>
        </p:txBody>
      </p:sp>
      <p:pic>
        <p:nvPicPr>
          <p:cNvPr id="6" name="Picture 5">
            <a:extLst>
              <a:ext uri="{FF2B5EF4-FFF2-40B4-BE49-F238E27FC236}">
                <a16:creationId xmlns:a16="http://schemas.microsoft.com/office/drawing/2014/main" id="{5EBDBC45-046C-EF8C-8C86-4C4AFB72CC5F}"/>
              </a:ext>
            </a:extLst>
          </p:cNvPr>
          <p:cNvPicPr>
            <a:picLocks noChangeAspect="1"/>
          </p:cNvPicPr>
          <p:nvPr/>
        </p:nvPicPr>
        <p:blipFill>
          <a:blip r:embed="rId2"/>
          <a:stretch>
            <a:fillRect/>
          </a:stretch>
        </p:blipFill>
        <p:spPr>
          <a:xfrm>
            <a:off x="768742" y="2795313"/>
            <a:ext cx="10307079" cy="2946460"/>
          </a:xfrm>
          <a:prstGeom prst="rect">
            <a:avLst/>
          </a:prstGeom>
        </p:spPr>
      </p:pic>
    </p:spTree>
    <p:extLst>
      <p:ext uri="{BB962C8B-B14F-4D97-AF65-F5344CB8AC3E}">
        <p14:creationId xmlns:p14="http://schemas.microsoft.com/office/powerpoint/2010/main" val="370995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F2DC-6270-B076-51C6-1B1DA723D751}"/>
              </a:ext>
            </a:extLst>
          </p:cNvPr>
          <p:cNvSpPr>
            <a:spLocks noGrp="1"/>
          </p:cNvSpPr>
          <p:nvPr>
            <p:ph type="title"/>
          </p:nvPr>
        </p:nvSpPr>
        <p:spPr>
          <a:xfrm>
            <a:off x="838200" y="365126"/>
            <a:ext cx="10515600" cy="588352"/>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logout from eSourcing</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5AFBD1-6C96-CE01-3BC8-F3FDE99F9BA3}"/>
              </a:ext>
            </a:extLst>
          </p:cNvPr>
          <p:cNvSpPr>
            <a:spLocks noGrp="1"/>
          </p:cNvSpPr>
          <p:nvPr>
            <p:ph idx="1"/>
          </p:nvPr>
        </p:nvSpPr>
        <p:spPr>
          <a:xfrm>
            <a:off x="838200" y="1039446"/>
            <a:ext cx="10515600" cy="5137517"/>
          </a:xfrm>
        </p:spPr>
        <p:txBody>
          <a:bodyPr/>
          <a:lstStyle/>
          <a:p>
            <a:pPr marL="0" indent="0">
              <a:buNone/>
            </a:pPr>
            <a:r>
              <a:rPr lang="en-US" sz="1600" dirty="0">
                <a:latin typeface="Arial" panose="020B0604020202020204" pitchFamily="34" charset="0"/>
                <a:cs typeface="Arial" panose="020B0604020202020204" pitchFamily="34" charset="0"/>
              </a:rPr>
              <a:t>Click here to logout from eSourcing: </a:t>
            </a:r>
          </a:p>
          <a:p>
            <a:pPr marL="0" indent="0">
              <a:buNone/>
            </a:pPr>
            <a:endParaRPr lang="it-IT" dirty="0"/>
          </a:p>
        </p:txBody>
      </p:sp>
      <p:pic>
        <p:nvPicPr>
          <p:cNvPr id="5" name="Picture 4">
            <a:extLst>
              <a:ext uri="{FF2B5EF4-FFF2-40B4-BE49-F238E27FC236}">
                <a16:creationId xmlns:a16="http://schemas.microsoft.com/office/drawing/2014/main" id="{BFAED755-B9F1-B3E3-7DBE-DAE395E11703}"/>
              </a:ext>
            </a:extLst>
          </p:cNvPr>
          <p:cNvPicPr>
            <a:picLocks noChangeAspect="1"/>
          </p:cNvPicPr>
          <p:nvPr/>
        </p:nvPicPr>
        <p:blipFill>
          <a:blip r:embed="rId2"/>
          <a:stretch>
            <a:fillRect/>
          </a:stretch>
        </p:blipFill>
        <p:spPr>
          <a:xfrm>
            <a:off x="904123" y="2250830"/>
            <a:ext cx="10514477" cy="1887647"/>
          </a:xfrm>
          <a:prstGeom prst="rect">
            <a:avLst/>
          </a:prstGeom>
        </p:spPr>
      </p:pic>
    </p:spTree>
    <p:extLst>
      <p:ext uri="{BB962C8B-B14F-4D97-AF65-F5344CB8AC3E}">
        <p14:creationId xmlns:p14="http://schemas.microsoft.com/office/powerpoint/2010/main" val="251014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7E2B-75CF-527E-492F-408D6E90F421}"/>
              </a:ext>
            </a:extLst>
          </p:cNvPr>
          <p:cNvSpPr>
            <a:spLocks noGrp="1"/>
          </p:cNvSpPr>
          <p:nvPr>
            <p:ph type="title"/>
          </p:nvPr>
        </p:nvSpPr>
        <p:spPr>
          <a:xfrm>
            <a:off x="838200" y="365126"/>
            <a:ext cx="10515600" cy="658690"/>
          </a:xfrm>
        </p:spPr>
        <p:txBody>
          <a:bodyPr>
            <a:normAutofit/>
          </a:bodyPr>
          <a:lstStyle/>
          <a:p>
            <a:r>
              <a:rPr lang="en-US" sz="20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Contact us</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F371F06-BB42-B38B-7947-9D94A9AEB4D8}"/>
              </a:ext>
            </a:extLst>
          </p:cNvPr>
          <p:cNvSpPr>
            <a:spLocks noGrp="1"/>
          </p:cNvSpPr>
          <p:nvPr>
            <p:ph idx="1"/>
          </p:nvPr>
        </p:nvSpPr>
        <p:spPr>
          <a:xfrm>
            <a:off x="838200" y="961292"/>
            <a:ext cx="10515600" cy="5215671"/>
          </a:xfrm>
        </p:spPr>
        <p:txBody>
          <a:bodyPr/>
          <a:lstStyle/>
          <a:p>
            <a:pPr marL="0" marR="4121785" indent="0">
              <a:lnSpc>
                <a:spcPts val="259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technical</a:t>
            </a:r>
            <a:r>
              <a:rPr lang="en-US" sz="1600" spc="-9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issues</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auction,</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immediatel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contact</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buyer.</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4121785" indent="0">
              <a:lnSpc>
                <a:spcPts val="259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need</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use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eSourcin</a:t>
            </a:r>
            <a:r>
              <a:rPr lang="en-US" sz="1600" spc="4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platform</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hesitate</a:t>
            </a:r>
            <a:r>
              <a:rPr lang="en-US" sz="16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contactin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42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4878705" indent="0">
              <a:lnSpc>
                <a:spcPts val="259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Consulting</a:t>
            </a:r>
            <a:r>
              <a:rPr lang="en-US" sz="16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fer</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Solution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esourcing@s</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a:t>
            </a:r>
            <a:r>
              <a:rPr lang="en-US" sz="16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Hotline: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600" spc="-1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969</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4747</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4878705" indent="0" algn="just">
              <a:lnSpc>
                <a:spcPts val="2590"/>
              </a:lnSpc>
              <a:spcBef>
                <a:spcPts val="0"/>
              </a:spcBef>
              <a:spcAft>
                <a:spcPts val="0"/>
              </a:spcAft>
              <a:buNone/>
              <a:tabLst>
                <a:tab pos="1974850" algn="l"/>
              </a:tabLst>
            </a:pP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a:t>
            </a:r>
            <a:r>
              <a:rPr lang="en-US" sz="1600" spc="4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 	08:00</a:t>
            </a:r>
            <a:r>
              <a:rPr lang="en-US" sz="1600" spc="-4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18:00  </a:t>
            </a:r>
          </a:p>
          <a:p>
            <a:pPr marL="0" marR="4878705" indent="0" algn="just">
              <a:lnSpc>
                <a:spcPts val="2590"/>
              </a:lnSpc>
              <a:spcBef>
                <a:spcPts val="0"/>
              </a:spcBef>
              <a:spcAft>
                <a:spcPts val="0"/>
              </a:spcAft>
              <a:buNone/>
              <a:tabLst>
                <a:tab pos="197485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Fri.:	08:00</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16:00</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br>
              <a:rPr lang="en-US" sz="1800" dirty="0">
                <a:solidFill>
                  <a:srgbClr val="010302"/>
                </a:solidFill>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it-IT" dirty="0"/>
          </a:p>
        </p:txBody>
      </p:sp>
      <p:pic>
        <p:nvPicPr>
          <p:cNvPr id="4" name="Picture 3">
            <a:extLst>
              <a:ext uri="{FF2B5EF4-FFF2-40B4-BE49-F238E27FC236}">
                <a16:creationId xmlns:a16="http://schemas.microsoft.com/office/drawing/2014/main" id="{CDA6257E-A165-0576-58ED-50E1F35E4282}"/>
              </a:ext>
            </a:extLst>
          </p:cNvPr>
          <p:cNvPicPr>
            <a:picLocks noChangeAspect="1"/>
          </p:cNvPicPr>
          <p:nvPr/>
        </p:nvPicPr>
        <p:blipFill rotWithShape="1">
          <a:blip r:embed="rId2">
            <a:extLst>
              <a:ext uri="{28A0092B-C50C-407E-A947-70E740481C1C}">
                <a14:useLocalDpi xmlns:a14="http://schemas.microsoft.com/office/drawing/2010/main" val="0"/>
              </a:ext>
            </a:extLst>
          </a:blip>
          <a:srcRect l="3031" t="2950"/>
          <a:stretch/>
        </p:blipFill>
        <p:spPr>
          <a:xfrm>
            <a:off x="5903414" y="2016581"/>
            <a:ext cx="4109885" cy="3395291"/>
          </a:xfrm>
          <a:prstGeom prst="rect">
            <a:avLst/>
          </a:prstGeom>
        </p:spPr>
      </p:pic>
    </p:spTree>
    <p:extLst>
      <p:ext uri="{BB962C8B-B14F-4D97-AF65-F5344CB8AC3E}">
        <p14:creationId xmlns:p14="http://schemas.microsoft.com/office/powerpoint/2010/main" val="415100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8273-D74B-7D46-0A98-36EB1F0070F8}"/>
              </a:ext>
            </a:extLst>
          </p:cNvPr>
          <p:cNvSpPr>
            <a:spLocks noGrp="1"/>
          </p:cNvSpPr>
          <p:nvPr>
            <p:ph type="title"/>
          </p:nvPr>
        </p:nvSpPr>
        <p:spPr>
          <a:xfrm>
            <a:off x="547077" y="365126"/>
            <a:ext cx="10806723" cy="408598"/>
          </a:xfrm>
        </p:spPr>
        <p:txBody>
          <a:bodyPr>
            <a:noAutofit/>
          </a:bodyPr>
          <a:lstStyle/>
          <a:p>
            <a:r>
              <a:rPr lang="en-US" sz="2400" b="1" i="0" spc="0" baseline="0" dirty="0">
                <a:solidFill>
                  <a:srgbClr val="003B7E"/>
                </a:solidFill>
                <a:latin typeface="Arial" panose="020B0604020202020204" pitchFamily="34" charset="0"/>
                <a:cs typeface="Arial" panose="020B0604020202020204" pitchFamily="34" charset="0"/>
              </a:rPr>
              <a:t>Introduction</a:t>
            </a:r>
            <a:endParaRPr lang="it-IT"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13F5F7-BBBB-FC44-5A4E-5BEA860283D1}"/>
              </a:ext>
            </a:extLst>
          </p:cNvPr>
          <p:cNvSpPr txBox="1"/>
          <p:nvPr/>
        </p:nvSpPr>
        <p:spPr>
          <a:xfrm>
            <a:off x="647700" y="923925"/>
            <a:ext cx="10706100" cy="3365024"/>
          </a:xfrm>
          <a:prstGeom prst="rect">
            <a:avLst/>
          </a:prstGeom>
          <a:noFill/>
        </p:spPr>
        <p:txBody>
          <a:bodyPr wrap="square" rtlCol="0">
            <a:spAutoFit/>
          </a:bodyPr>
          <a:lstStyle/>
          <a:p>
            <a:pPr marL="285750" indent="-285750">
              <a:buFont typeface="Arial" panose="020B0604020202020204" pitchFamily="34" charset="0"/>
              <a:buChar char="•"/>
            </a:pPr>
            <a:r>
              <a:rPr lang="en-US" sz="1800" b="0" i="0" spc="-133" baseline="0" dirty="0">
                <a:latin typeface="Arial"/>
              </a:rPr>
              <a:t>Y</a:t>
            </a:r>
            <a:r>
              <a:rPr lang="en-US" sz="1800" b="0" i="0" spc="0" baseline="0" dirty="0">
                <a:latin typeface="Arial"/>
              </a:rPr>
              <a:t>ou</a:t>
            </a:r>
            <a:r>
              <a:rPr lang="en-US" sz="1800" b="0" i="0" spc="-12" baseline="0" dirty="0">
                <a:latin typeface="Arial"/>
              </a:rPr>
              <a:t> </a:t>
            </a:r>
            <a:r>
              <a:rPr lang="en-US" sz="1800" b="0" i="0" spc="0" baseline="0" dirty="0">
                <a:latin typeface="Arial"/>
              </a:rPr>
              <a:t>have been in</a:t>
            </a:r>
            <a:r>
              <a:rPr lang="en-US" sz="1800" b="0" i="0" spc="-12" baseline="0" dirty="0">
                <a:latin typeface="Arial"/>
              </a:rPr>
              <a:t>v</a:t>
            </a:r>
            <a:r>
              <a:rPr lang="en-US" sz="1800" b="0" i="0" spc="0" baseline="0" dirty="0">
                <a:latin typeface="Arial"/>
              </a:rPr>
              <a:t>ited</a:t>
            </a:r>
            <a:r>
              <a:rPr lang="en-US" sz="1800" b="0" i="0" spc="-36" baseline="0" dirty="0">
                <a:latin typeface="Arial"/>
              </a:rPr>
              <a:t> </a:t>
            </a:r>
            <a:r>
              <a:rPr lang="en-US" sz="1800" b="0" i="0" spc="0" baseline="0" dirty="0">
                <a:latin typeface="Arial"/>
              </a:rPr>
              <a:t>to participate</a:t>
            </a:r>
            <a:r>
              <a:rPr lang="en-US" sz="1800" b="0" i="0" spc="-40" baseline="0" dirty="0">
                <a:latin typeface="Arial"/>
              </a:rPr>
              <a:t> </a:t>
            </a:r>
            <a:r>
              <a:rPr lang="en-US" sz="1800" b="0" i="0" spc="0" baseline="0" dirty="0">
                <a:latin typeface="Arial"/>
              </a:rPr>
              <a:t>in</a:t>
            </a:r>
            <a:r>
              <a:rPr lang="en-US" sz="1800" b="0" i="0" spc="-16" baseline="0" dirty="0">
                <a:latin typeface="Arial"/>
              </a:rPr>
              <a:t> </a:t>
            </a:r>
            <a:r>
              <a:rPr lang="en-US" sz="1800" b="0" i="0" spc="0" baseline="0" dirty="0" err="1">
                <a:latin typeface="Arial"/>
              </a:rPr>
              <a:t>aJapanese</a:t>
            </a:r>
            <a:r>
              <a:rPr lang="en-US" dirty="0">
                <a:latin typeface="Arial"/>
              </a:rPr>
              <a:t> / Dutch</a:t>
            </a:r>
            <a:r>
              <a:rPr lang="en-US" sz="1800" b="0" i="0" spc="0" baseline="0" dirty="0">
                <a:latin typeface="Arial"/>
              </a:rPr>
              <a:t> auction</a:t>
            </a:r>
            <a:r>
              <a:rPr lang="en-US" sz="1800" b="0" i="0" spc="-36" baseline="0" dirty="0">
                <a:latin typeface="Arial"/>
              </a:rPr>
              <a:t> </a:t>
            </a:r>
            <a:r>
              <a:rPr lang="en-US" sz="1800" b="0" i="0" spc="0" baseline="0" dirty="0">
                <a:latin typeface="Arial"/>
              </a:rPr>
              <a:t>of </a:t>
            </a:r>
            <a:r>
              <a:rPr lang="en-US" sz="1800" b="0" i="0" spc="-17" baseline="0" dirty="0">
                <a:latin typeface="Arial"/>
              </a:rPr>
              <a:t>M</a:t>
            </a:r>
            <a:r>
              <a:rPr lang="en-US" sz="1800" b="0" i="0" spc="0" baseline="0" dirty="0">
                <a:latin typeface="Arial"/>
              </a:rPr>
              <a:t>etro Group.</a:t>
            </a:r>
          </a:p>
          <a:p>
            <a:pPr marL="285750" indent="-285750">
              <a:buFont typeface="Arial" panose="020B0604020202020204" pitchFamily="34" charset="0"/>
              <a:buChar char="•"/>
            </a:pPr>
            <a:r>
              <a:rPr lang="en-US" sz="1800" b="0" i="0" spc="-165" baseline="0" dirty="0">
                <a:latin typeface="Arial"/>
              </a:rPr>
              <a:t>T</a:t>
            </a:r>
            <a:r>
              <a:rPr lang="en-US" sz="1800" b="0" i="0" spc="0" baseline="0" dirty="0">
                <a:latin typeface="Arial"/>
              </a:rPr>
              <a:t>o</a:t>
            </a:r>
            <a:r>
              <a:rPr lang="en-US" sz="1800" b="0" i="0" spc="-12" baseline="0" dirty="0">
                <a:latin typeface="Arial"/>
              </a:rPr>
              <a:t> </a:t>
            </a:r>
            <a:r>
              <a:rPr lang="en-US" sz="1800" b="0" i="0" spc="0" baseline="0" dirty="0">
                <a:latin typeface="Arial"/>
              </a:rPr>
              <a:t>submit</a:t>
            </a:r>
            <a:r>
              <a:rPr lang="en-US" sz="1800" b="0" i="0" spc="-61" baseline="0" dirty="0">
                <a:latin typeface="Arial"/>
              </a:rPr>
              <a:t> </a:t>
            </a:r>
            <a:r>
              <a:rPr lang="en-US" sz="1800" b="0" i="0" spc="-11" baseline="0" dirty="0">
                <a:latin typeface="Arial"/>
              </a:rPr>
              <a:t>y</a:t>
            </a:r>
            <a:r>
              <a:rPr lang="en-US" sz="1800" b="0" i="0" spc="0" baseline="0" dirty="0">
                <a:latin typeface="Arial"/>
              </a:rPr>
              <a:t>our prices,</a:t>
            </a:r>
            <a:r>
              <a:rPr lang="en-US" sz="1800" b="0" i="0" spc="-37" baseline="0" dirty="0">
                <a:latin typeface="Arial"/>
              </a:rPr>
              <a:t> </a:t>
            </a:r>
            <a:r>
              <a:rPr lang="en-US" sz="1800" b="0" i="0" spc="-11" baseline="0" dirty="0">
                <a:latin typeface="Arial"/>
              </a:rPr>
              <a:t>y</a:t>
            </a:r>
            <a:r>
              <a:rPr lang="en-US" sz="1800" b="0" i="0" spc="0" baseline="0" dirty="0">
                <a:latin typeface="Arial"/>
              </a:rPr>
              <a:t>ou </a:t>
            </a:r>
            <a:r>
              <a:rPr lang="en-US" sz="1800" b="0" i="0" spc="-32" baseline="0" dirty="0">
                <a:latin typeface="Arial"/>
              </a:rPr>
              <a:t>w</a:t>
            </a:r>
            <a:r>
              <a:rPr lang="en-US" sz="1800" b="0" i="0" spc="0" baseline="0" dirty="0">
                <a:latin typeface="Arial"/>
              </a:rPr>
              <a:t>ill</a:t>
            </a:r>
            <a:r>
              <a:rPr lang="en-US" sz="1800" b="0" i="0" spc="-12" baseline="0" dirty="0">
                <a:latin typeface="Arial"/>
              </a:rPr>
              <a:t> </a:t>
            </a:r>
            <a:r>
              <a:rPr lang="en-US" sz="1800" b="0" i="0" spc="0" baseline="0" dirty="0">
                <a:latin typeface="Arial"/>
              </a:rPr>
              <a:t>be using</a:t>
            </a:r>
            <a:r>
              <a:rPr lang="en-US" sz="1800" b="0" i="0" spc="-12" baseline="0" dirty="0">
                <a:latin typeface="Arial"/>
              </a:rPr>
              <a:t> </a:t>
            </a:r>
            <a:r>
              <a:rPr lang="en-US" sz="1800" b="0" i="0" spc="0" baseline="0" dirty="0">
                <a:latin typeface="Arial"/>
              </a:rPr>
              <a:t>the</a:t>
            </a:r>
            <a:r>
              <a:rPr lang="en-US" sz="1800" b="0" i="0" spc="-12" baseline="0" dirty="0">
                <a:latin typeface="Arial"/>
              </a:rPr>
              <a:t> </a:t>
            </a:r>
            <a:r>
              <a:rPr lang="en-US" sz="1800" b="0" i="0" spc="-32" baseline="0" dirty="0">
                <a:latin typeface="Arial"/>
              </a:rPr>
              <a:t>w</a:t>
            </a:r>
            <a:r>
              <a:rPr lang="en-US" sz="1800" b="0" i="0" spc="0" baseline="0" dirty="0">
                <a:latin typeface="Arial"/>
              </a:rPr>
              <a:t>e</a:t>
            </a:r>
            <a:r>
              <a:rPr lang="en-US" sz="1800" b="0" i="0" spc="-83" baseline="0" dirty="0">
                <a:latin typeface="Arial"/>
              </a:rPr>
              <a:t>b</a:t>
            </a:r>
            <a:r>
              <a:rPr lang="en-US" sz="1800" b="0" i="0" spc="0" baseline="0" dirty="0">
                <a:latin typeface="Arial"/>
              </a:rPr>
              <a:t>-based </a:t>
            </a:r>
            <a:r>
              <a:rPr lang="en-US" sz="1800" b="0" i="0" spc="0" baseline="0" dirty="0" err="1">
                <a:latin typeface="Arial"/>
              </a:rPr>
              <a:t>eSourcin</a:t>
            </a:r>
            <a:r>
              <a:rPr lang="en-US" sz="1800" b="0" i="0" spc="430" baseline="0" dirty="0" err="1">
                <a:latin typeface="Arial"/>
              </a:rPr>
              <a:t>g</a:t>
            </a:r>
            <a:r>
              <a:rPr lang="en-US" sz="1800" b="0" i="0" spc="0" baseline="0" dirty="0" err="1">
                <a:latin typeface="Arial"/>
              </a:rPr>
              <a:t>soft</a:t>
            </a:r>
            <a:r>
              <a:rPr lang="en-US" sz="1800" b="0" i="0" spc="-35" baseline="0" dirty="0" err="1">
                <a:latin typeface="Arial"/>
              </a:rPr>
              <a:t>w</a:t>
            </a:r>
            <a:r>
              <a:rPr lang="en-US" sz="1800" b="0" i="0" spc="0" baseline="0" dirty="0" err="1">
                <a:latin typeface="Arial"/>
              </a:rPr>
              <a:t>are</a:t>
            </a:r>
            <a:r>
              <a:rPr lang="en-US" sz="1800" b="0" i="0" spc="-16" baseline="0" dirty="0">
                <a:latin typeface="Arial"/>
              </a:rPr>
              <a:t> </a:t>
            </a:r>
            <a:r>
              <a:rPr lang="en-US" sz="1800" b="0" i="0" spc="0" baseline="0" dirty="0">
                <a:latin typeface="Arial"/>
              </a:rPr>
              <a:t>pro</a:t>
            </a:r>
            <a:r>
              <a:rPr lang="en-US" sz="1800" b="0" i="0" spc="-12" baseline="0" dirty="0">
                <a:latin typeface="Arial"/>
              </a:rPr>
              <a:t>v</a:t>
            </a:r>
            <a:r>
              <a:rPr lang="en-US" sz="1800" b="0" i="0" spc="0" baseline="0" dirty="0">
                <a:latin typeface="Arial"/>
              </a:rPr>
              <a:t>ided b</a:t>
            </a:r>
            <a:r>
              <a:rPr lang="en-US" sz="1800" b="0" i="0" spc="-12" baseline="0" dirty="0">
                <a:latin typeface="Arial"/>
              </a:rPr>
              <a:t>y</a:t>
            </a:r>
            <a:r>
              <a:rPr lang="en-US" sz="1800" b="0" i="0" spc="0" baseline="0" dirty="0">
                <a:latin typeface="Arial"/>
              </a:rPr>
              <a:t> </a:t>
            </a:r>
            <a:r>
              <a:rPr lang="en-US" sz="1800" b="0" i="0" spc="-20" baseline="0" dirty="0">
                <a:latin typeface="Arial"/>
              </a:rPr>
              <a:t>M</a:t>
            </a:r>
            <a:r>
              <a:rPr lang="en-US" sz="1800" b="0" i="0" spc="0" baseline="0" dirty="0">
                <a:latin typeface="Arial"/>
              </a:rPr>
              <a:t>ET</a:t>
            </a:r>
            <a:r>
              <a:rPr lang="en-US" sz="1800" b="0" i="0" spc="-11" baseline="0" dirty="0">
                <a:latin typeface="Arial"/>
              </a:rPr>
              <a:t>R</a:t>
            </a:r>
            <a:r>
              <a:rPr lang="en-US" sz="1800" b="0" i="0" spc="0" baseline="0" dirty="0">
                <a:latin typeface="Arial"/>
              </a:rPr>
              <a:t>O</a:t>
            </a:r>
          </a:p>
          <a:p>
            <a:pPr marL="285750" marR="0" indent="-285750">
              <a:lnSpc>
                <a:spcPts val="2615"/>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Log</a:t>
            </a:r>
            <a:r>
              <a:rPr lang="en-US" sz="1800" spc="44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https://de.me</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rolink-plu</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en-US" sz="18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languages</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a</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ailable</a:t>
            </a:r>
            <a:r>
              <a:rPr lang="en-US" sz="1800" spc="-4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changing</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86385">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a:t>
            </a:r>
            <a:r>
              <a:rPr lang="en-US" sz="1800" spc="-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Country code,</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ample I</a:t>
            </a:r>
            <a:r>
              <a:rPr lang="en-US" sz="1800" spc="-1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https://it.metrol</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800" spc="-6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-plu</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om</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285750" marR="0" indent="-285750">
              <a:spcBef>
                <a:spcPts val="1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any technical</a:t>
            </a:r>
            <a:r>
              <a:rPr lang="en-US" sz="1800" spc="-5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questions</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concerning</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platform</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contact</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fer</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Solutions</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ts val="2635"/>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Email:</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esourcing@sourci</a:t>
            </a:r>
            <a:r>
              <a:rPr lang="en-US" sz="1800"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gsupport.de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Phone</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+49 2</a:t>
            </a:r>
            <a:r>
              <a:rPr lang="en-US" sz="1800" spc="-12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969 4747</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br>
              <a:rPr lang="en-US" sz="1800" dirty="0">
                <a:solidFill>
                  <a:srgbClr val="010302"/>
                </a:solidFill>
                <a:effectLst/>
                <a:latin typeface="Times New Roman" panose="02020603050405020304" pitchFamily="18" charset="0"/>
                <a:ea typeface="Times New Roman" panose="02020603050405020304" pitchFamily="18" charset="0"/>
              </a:rPr>
            </a:b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it-IT" dirty="0"/>
          </a:p>
        </p:txBody>
      </p:sp>
      <p:pic>
        <p:nvPicPr>
          <p:cNvPr id="8" name="Picture 7">
            <a:extLst>
              <a:ext uri="{FF2B5EF4-FFF2-40B4-BE49-F238E27FC236}">
                <a16:creationId xmlns:a16="http://schemas.microsoft.com/office/drawing/2014/main" id="{9ACF432C-544A-BACC-0228-076BFE3E28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33510" y="3000374"/>
            <a:ext cx="8458200" cy="3492500"/>
          </a:xfrm>
          <a:prstGeom prst="rect">
            <a:avLst/>
          </a:prstGeom>
          <a:noFill/>
        </p:spPr>
      </p:pic>
    </p:spTree>
    <p:extLst>
      <p:ext uri="{BB962C8B-B14F-4D97-AF65-F5344CB8AC3E}">
        <p14:creationId xmlns:p14="http://schemas.microsoft.com/office/powerpoint/2010/main" val="20810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9CC9-E927-6CB2-FF4C-C190A661212E}"/>
              </a:ext>
            </a:extLst>
          </p:cNvPr>
          <p:cNvSpPr>
            <a:spLocks noGrp="1"/>
          </p:cNvSpPr>
          <p:nvPr>
            <p:ph type="title"/>
          </p:nvPr>
        </p:nvSpPr>
        <p:spPr>
          <a:xfrm>
            <a:off x="838200" y="365126"/>
            <a:ext cx="10515600" cy="539944"/>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Log-in in eSourcing via Metro Link Plus</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F43D253-1866-AAB6-EEE5-EA96B7BE4939}"/>
              </a:ext>
            </a:extLst>
          </p:cNvPr>
          <p:cNvSpPr>
            <a:spLocks noGrp="1"/>
          </p:cNvSpPr>
          <p:nvPr>
            <p:ph idx="1"/>
          </p:nvPr>
        </p:nvSpPr>
        <p:spPr>
          <a:xfrm>
            <a:off x="838199" y="905070"/>
            <a:ext cx="10677525" cy="5271893"/>
          </a:xfrm>
        </p:spPr>
        <p:txBody>
          <a:bodyPr/>
          <a:lstStyle/>
          <a:p>
            <a:pPr marL="0" marR="0">
              <a:lnSpc>
                <a:spcPts val="1510"/>
              </a:lnSpc>
              <a:spcBef>
                <a:spcPts val="180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 </a:t>
            </a:r>
            <a:r>
              <a:rPr lang="en-US"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t>
            </a:r>
            <a:r>
              <a:rPr lang="en-US"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18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r>
              <a:rPr lang="en-US" sz="18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a:t>
            </a:r>
            <a:r>
              <a:rPr lang="en-US"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a:t>
            </a:r>
            <a:r>
              <a:rPr lang="en-US" sz="1800" spc="10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reg</a:t>
            </a:r>
            <a:r>
              <a:rPr lang="en-US" sz="18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8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a:t>
            </a:r>
            <a:r>
              <a:rPr lang="en-US" sz="18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a:t>
            </a:r>
            <a:r>
              <a:rPr lang="en-US" sz="18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METRO L</a:t>
            </a:r>
            <a:r>
              <a:rPr lang="en-US"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 PL</a:t>
            </a:r>
            <a:r>
              <a:rPr lang="en-US"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a:t>
            </a:r>
            <a:r>
              <a:rPr lang="en-US" sz="18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 will have access to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
            </a:r>
            <a:r>
              <a:rPr lang="en-US" sz="1800" spc="51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800" spc="-1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ts val="1510"/>
              </a:lnSpc>
              <a:spcBef>
                <a:spcPts val="180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METRO L</a:t>
            </a:r>
            <a:r>
              <a:rPr lang="en-US"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  PL</a:t>
            </a:r>
            <a:r>
              <a:rPr lang="en-US"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Login</a:t>
            </a:r>
            <a:r>
              <a:rPr lang="it-IT" sz="18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it-I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a:t>
            </a:r>
            <a:r>
              <a:rPr lang="it-IT" sz="18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tt</a:t>
            </a:r>
            <a:r>
              <a:rPr lang="it-IT" sz="18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ps://de.me</a:t>
            </a:r>
            <a:r>
              <a:rPr lang="it-IT" sz="18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t</a:t>
            </a:r>
            <a:r>
              <a:rPr lang="it-IT" sz="18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rolink-plu</a:t>
            </a:r>
            <a:r>
              <a:rPr lang="it-IT" sz="18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s</a:t>
            </a:r>
            <a:r>
              <a:rPr lang="it-IT" sz="18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.com/</a:t>
            </a:r>
            <a:endParaRPr lang="it-IT"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EE25D77-AA8D-7114-E029-BC67D5D01A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38200" y="1980248"/>
            <a:ext cx="8823325" cy="4196715"/>
          </a:xfrm>
          <a:prstGeom prst="rect">
            <a:avLst/>
          </a:prstGeom>
          <a:noFill/>
        </p:spPr>
      </p:pic>
    </p:spTree>
    <p:extLst>
      <p:ext uri="{BB962C8B-B14F-4D97-AF65-F5344CB8AC3E}">
        <p14:creationId xmlns:p14="http://schemas.microsoft.com/office/powerpoint/2010/main" val="200883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FD50-87CC-28FB-E2E4-2F5A7266E067}"/>
              </a:ext>
            </a:extLst>
          </p:cNvPr>
          <p:cNvSpPr>
            <a:spLocks noGrp="1"/>
          </p:cNvSpPr>
          <p:nvPr>
            <p:ph type="title"/>
          </p:nvPr>
        </p:nvSpPr>
        <p:spPr>
          <a:xfrm>
            <a:off x="838200" y="365125"/>
            <a:ext cx="10515600" cy="619613"/>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access Metro Link Plus</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9B370E9-3471-C706-C584-A687A98CC548}"/>
              </a:ext>
            </a:extLst>
          </p:cNvPr>
          <p:cNvSpPr>
            <a:spLocks noGrp="1"/>
          </p:cNvSpPr>
          <p:nvPr>
            <p:ph idx="1"/>
          </p:nvPr>
        </p:nvSpPr>
        <p:spPr>
          <a:xfrm>
            <a:off x="838200" y="984738"/>
            <a:ext cx="10515600" cy="5192225"/>
          </a:xfrm>
        </p:spPr>
        <p:txBody>
          <a:bodyPr/>
          <a:lstStyle/>
          <a:p>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a:t>
            </a:r>
            <a:r>
              <a:rPr lang="en-US" sz="1600" spc="10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reg</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METRO 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 PL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 will be able to login via </a:t>
            </a:r>
            <a:r>
              <a:rPr lang="it-IT" sz="16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a:t>
            </a:r>
            <a:r>
              <a:rPr lang="it-IT" sz="16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tt</a:t>
            </a:r>
            <a:r>
              <a:rPr lang="it-IT" sz="16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ps://de.me</a:t>
            </a:r>
            <a:r>
              <a:rPr lang="it-IT" sz="16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t</a:t>
            </a:r>
            <a:r>
              <a:rPr lang="it-IT" sz="16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rolink-plu</a:t>
            </a:r>
            <a:r>
              <a:rPr lang="it-IT" sz="16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s</a:t>
            </a:r>
            <a:r>
              <a:rPr lang="it-IT" sz="16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.com/</a:t>
            </a:r>
            <a:r>
              <a:rPr lang="it-IT" sz="1600" dirty="0">
                <a:effectLst/>
                <a:latin typeface="Arial" panose="020B0604020202020204" pitchFamily="34" charset="0"/>
                <a:ea typeface="Times New Roman" panose="02020603050405020304" pitchFamily="18" charset="0"/>
                <a:cs typeface="Arial" panose="020B0604020202020204" pitchFamily="34" charset="0"/>
              </a:rPr>
              <a:t> </a:t>
            </a:r>
          </a:p>
          <a:p>
            <a:r>
              <a:rPr lang="en-US" sz="16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Login</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require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a pa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sword</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step 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factor authen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ication</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method</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endParaRPr lang="it-IT" sz="1600" dirty="0">
              <a:effectLst/>
              <a:latin typeface="Times New Roman" panose="02020603050405020304" pitchFamily="18" charset="0"/>
              <a:ea typeface="Times New Roman" panose="02020603050405020304" pitchFamily="18" charset="0"/>
            </a:endParaRPr>
          </a:p>
          <a:p>
            <a:pPr marL="0" indent="0">
              <a:buNone/>
            </a:pPr>
            <a:endParaRPr lang="it-IT" dirty="0"/>
          </a:p>
        </p:txBody>
      </p:sp>
      <p:pic>
        <p:nvPicPr>
          <p:cNvPr id="4" name="Picture 3">
            <a:extLst>
              <a:ext uri="{FF2B5EF4-FFF2-40B4-BE49-F238E27FC236}">
                <a16:creationId xmlns:a16="http://schemas.microsoft.com/office/drawing/2014/main" id="{5945C645-B238-2339-F157-AF870E5E1E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231045" y="1980248"/>
            <a:ext cx="8823325" cy="4196715"/>
          </a:xfrm>
          <a:prstGeom prst="rect">
            <a:avLst/>
          </a:prstGeom>
          <a:noFill/>
        </p:spPr>
      </p:pic>
    </p:spTree>
    <p:extLst>
      <p:ext uri="{BB962C8B-B14F-4D97-AF65-F5344CB8AC3E}">
        <p14:creationId xmlns:p14="http://schemas.microsoft.com/office/powerpoint/2010/main" val="356434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C2BD-2FEB-5388-7116-DADEAAEA3317}"/>
              </a:ext>
            </a:extLst>
          </p:cNvPr>
          <p:cNvSpPr>
            <a:spLocks noGrp="1"/>
          </p:cNvSpPr>
          <p:nvPr>
            <p:ph type="title"/>
          </p:nvPr>
        </p:nvSpPr>
        <p:spPr>
          <a:xfrm>
            <a:off x="838200" y="365126"/>
            <a:ext cx="10515600" cy="447674"/>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Login 1</a:t>
            </a:r>
            <a:r>
              <a:rPr lang="en-US" sz="2000" b="1" baseline="3000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st</a:t>
            </a:r>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 step</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38BA36F-937C-D04C-183E-EE1546EDAEAD}"/>
              </a:ext>
            </a:extLst>
          </p:cNvPr>
          <p:cNvSpPr>
            <a:spLocks noGrp="1"/>
          </p:cNvSpPr>
          <p:nvPr>
            <p:ph idx="1"/>
          </p:nvPr>
        </p:nvSpPr>
        <p:spPr>
          <a:xfrm>
            <a:off x="838200" y="906585"/>
            <a:ext cx="10515600" cy="5270378"/>
          </a:xfrm>
        </p:spPr>
        <p:txBody>
          <a:bodyPr/>
          <a:lstStyle/>
          <a:p>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Enter your email and your personalized password</a:t>
            </a:r>
          </a:p>
          <a:p>
            <a:pPr lvl="1"/>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forgot</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pass</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“Forgot pass</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 functionalit</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get</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R="699135" lvl="1">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are logging</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for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first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receive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pass</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email</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itation,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699135" indent="0">
              <a:lnSpc>
                <a:spcPts val="2305"/>
              </a:lnSpc>
              <a:spcBef>
                <a:spcPts val="0"/>
              </a:spcBef>
              <a:spcAft>
                <a:spcPts val="0"/>
              </a:spcAft>
              <a:buNone/>
            </a:pP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need 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personali</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pass</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 </a:t>
            </a:r>
          </a:p>
          <a:p>
            <a:pPr marR="699135" lvl="1">
              <a:lnSpc>
                <a:spcPts val="2305"/>
              </a:lnSpc>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set</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personali</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pass</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a:t>
            </a:r>
            <a:r>
              <a:rPr lang="en-US" sz="1600" spc="-3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strong,</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that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meet</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requir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ments.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it-IT" dirty="0"/>
          </a:p>
        </p:txBody>
      </p:sp>
      <p:pic>
        <p:nvPicPr>
          <p:cNvPr id="4" name="Picture 3">
            <a:extLst>
              <a:ext uri="{FF2B5EF4-FFF2-40B4-BE49-F238E27FC236}">
                <a16:creationId xmlns:a16="http://schemas.microsoft.com/office/drawing/2014/main" id="{308FBC6F-7904-0CC6-E047-8129F36730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38936" y="2754753"/>
            <a:ext cx="7491730" cy="3312795"/>
          </a:xfrm>
          <a:prstGeom prst="rect">
            <a:avLst/>
          </a:prstGeom>
          <a:noFill/>
        </p:spPr>
      </p:pic>
    </p:spTree>
    <p:extLst>
      <p:ext uri="{BB962C8B-B14F-4D97-AF65-F5344CB8AC3E}">
        <p14:creationId xmlns:p14="http://schemas.microsoft.com/office/powerpoint/2010/main" val="191387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446B-DAC6-716F-4402-0C1550178CC6}"/>
              </a:ext>
            </a:extLst>
          </p:cNvPr>
          <p:cNvSpPr>
            <a:spLocks noGrp="1"/>
          </p:cNvSpPr>
          <p:nvPr>
            <p:ph type="title"/>
          </p:nvPr>
        </p:nvSpPr>
        <p:spPr>
          <a:xfrm>
            <a:off x="838200" y="365126"/>
            <a:ext cx="10515600" cy="760290"/>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Login 2</a:t>
            </a:r>
            <a:r>
              <a:rPr lang="en-US" sz="2000" b="1" baseline="30000" dirty="0">
                <a:solidFill>
                  <a:srgbClr val="003B7E"/>
                </a:solidFill>
                <a:latin typeface="Arial" panose="020B0604020202020204" pitchFamily="34" charset="0"/>
                <a:ea typeface="Times New Roman" panose="02020603050405020304" pitchFamily="18" charset="0"/>
                <a:cs typeface="Arial" panose="020B0604020202020204" pitchFamily="34" charset="0"/>
              </a:rPr>
              <a:t>nd</a:t>
            </a:r>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 step</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070FBEC-17D1-6671-CAE4-3D93DDD3E2F9}"/>
              </a:ext>
            </a:extLst>
          </p:cNvPr>
          <p:cNvSpPr>
            <a:spLocks noGrp="1"/>
          </p:cNvSpPr>
          <p:nvPr>
            <p:ph idx="1"/>
          </p:nvPr>
        </p:nvSpPr>
        <p:spPr>
          <a:xfrm>
            <a:off x="838200" y="976923"/>
            <a:ext cx="10515600" cy="5200040"/>
          </a:xfrm>
        </p:spPr>
        <p:txBody>
          <a:bodyPr>
            <a:normAutofit/>
          </a:bodyPr>
          <a:lstStyle/>
          <a:p>
            <a:pPr marL="63500" marR="903605">
              <a:spcBef>
                <a:spcPts val="0"/>
              </a:spcBef>
              <a:spcAft>
                <a:spcPts val="0"/>
              </a:spcAft>
            </a:pPr>
            <a:r>
              <a:rPr lang="en-US" sz="2000" b="1" spc="-1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a:t>
            </a:r>
            <a:r>
              <a:rPr lang="en-US" sz="20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factor authen</a:t>
            </a:r>
            <a:r>
              <a:rPr lang="en-US" sz="20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ication</a:t>
            </a:r>
            <a:r>
              <a:rPr lang="en-US" sz="20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a:t>
            </a:r>
            <a:r>
              <a:rPr lang="en-US" sz="2000" b="1"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a:t>
            </a:r>
            <a:r>
              <a:rPr lang="en-US" sz="2000" b="1" spc="-4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ime Passcode</a:t>
            </a:r>
            <a:r>
              <a:rPr lang="en-US" sz="2000" b="1"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a:t>
            </a:r>
            <a:r>
              <a:rPr lang="en-US" sz="20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needed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supplier</a:t>
            </a:r>
            <a:r>
              <a:rPr lang="en-US" sz="20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user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due securit</a:t>
            </a:r>
            <a:r>
              <a:rPr lang="en-US" sz="20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20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r>
              <a:rPr lang="en-US" sz="2000" dirty="0">
                <a:latin typeface="Arial" panose="020B0604020202020204" pitchFamily="34" charset="0"/>
                <a:cs typeface="Arial" panose="020B0604020202020204" pitchFamily="34" charset="0"/>
              </a:rPr>
              <a:t>If you login for the first time you will need to Setup your Two-Factor Authentication . Please click </a:t>
            </a:r>
            <a:r>
              <a:rPr lang="en-US" sz="2000" dirty="0">
                <a:latin typeface="Arial" panose="020B0604020202020204" pitchFamily="34" charset="0"/>
                <a:cs typeface="Arial" panose="020B0604020202020204" pitchFamily="34" charset="0"/>
                <a:hlinkClick r:id="rId2"/>
              </a:rPr>
              <a:t>HERE</a:t>
            </a:r>
            <a:r>
              <a:rPr lang="en-US" sz="2000" dirty="0">
                <a:latin typeface="Arial" panose="020B0604020202020204" pitchFamily="34" charset="0"/>
                <a:cs typeface="Arial" panose="020B0604020202020204" pitchFamily="34" charset="0"/>
              </a:rPr>
              <a:t> for more instructions. </a:t>
            </a:r>
            <a:endParaRPr lang="it-IT"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602EB14-0A7C-DBD9-409E-45F157B68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17866" y="3320288"/>
            <a:ext cx="2862687" cy="2120900"/>
          </a:xfrm>
          <a:prstGeom prst="rect">
            <a:avLst/>
          </a:prstGeom>
          <a:noFill/>
        </p:spPr>
      </p:pic>
    </p:spTree>
    <p:extLst>
      <p:ext uri="{BB962C8B-B14F-4D97-AF65-F5344CB8AC3E}">
        <p14:creationId xmlns:p14="http://schemas.microsoft.com/office/powerpoint/2010/main" val="146582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0C83-F2AB-D54A-95A1-FACB71465566}"/>
              </a:ext>
            </a:extLst>
          </p:cNvPr>
          <p:cNvSpPr>
            <a:spLocks noGrp="1"/>
          </p:cNvSpPr>
          <p:nvPr>
            <p:ph type="title"/>
          </p:nvPr>
        </p:nvSpPr>
        <p:spPr>
          <a:xfrm>
            <a:off x="838200" y="365125"/>
            <a:ext cx="10515600" cy="799367"/>
          </a:xfrm>
        </p:spPr>
        <p:txBody>
          <a:bodyPr>
            <a:normAutofit fontScale="90000"/>
          </a:bodyPr>
          <a:lstStyle/>
          <a:p>
            <a:r>
              <a:rPr lang="en-US" sz="2200" b="1" dirty="0">
                <a:solidFill>
                  <a:srgbClr val="003B7E"/>
                </a:solidFill>
                <a:latin typeface="Arial" panose="020B0604020202020204" pitchFamily="34" charset="0"/>
                <a:ea typeface="Times New Roman" panose="02020603050405020304" pitchFamily="18" charset="0"/>
                <a:cs typeface="Arial" panose="020B0604020202020204" pitchFamily="34" charset="0"/>
              </a:rPr>
              <a:t>Access eSourcing Application</a:t>
            </a:r>
            <a:b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it-IT" dirty="0"/>
          </a:p>
        </p:txBody>
      </p:sp>
      <p:sp>
        <p:nvSpPr>
          <p:cNvPr id="3" name="Content Placeholder 2">
            <a:extLst>
              <a:ext uri="{FF2B5EF4-FFF2-40B4-BE49-F238E27FC236}">
                <a16:creationId xmlns:a16="http://schemas.microsoft.com/office/drawing/2014/main" id="{398BBAFF-E74F-F74F-DC94-27F55C3ED135}"/>
              </a:ext>
            </a:extLst>
          </p:cNvPr>
          <p:cNvSpPr>
            <a:spLocks noGrp="1"/>
          </p:cNvSpPr>
          <p:nvPr>
            <p:ph idx="1"/>
          </p:nvPr>
        </p:nvSpPr>
        <p:spPr>
          <a:xfrm>
            <a:off x="838200" y="859692"/>
            <a:ext cx="10515600" cy="5317271"/>
          </a:xfrm>
        </p:spPr>
        <p:txBody>
          <a:bodyPr/>
          <a:lstStyle/>
          <a:p>
            <a:r>
              <a:rPr lang="en-US" sz="1800" dirty="0">
                <a:solidFill>
                  <a:srgbClr val="000000"/>
                </a:solidFill>
                <a:effectLst/>
                <a:latin typeface="Arial" panose="020B0604020202020204" pitchFamily="34" charset="0"/>
                <a:ea typeface="Times New Roman" panose="02020603050405020304" pitchFamily="18" charset="0"/>
              </a:rPr>
              <a:t>Once</a:t>
            </a:r>
            <a:r>
              <a:rPr lang="en-US" sz="1800" spc="-15" dirty="0">
                <a:solidFill>
                  <a:srgbClr val="000000"/>
                </a:solidFill>
                <a:effectLst/>
                <a:latin typeface="Arial" panose="020B0604020202020204" pitchFamily="34" charset="0"/>
                <a:ea typeface="Times New Roman" panose="02020603050405020304" pitchFamily="18" charset="0"/>
              </a:rPr>
              <a:t> </a:t>
            </a:r>
            <a:r>
              <a:rPr lang="en-US" sz="1800" spc="-10" dirty="0">
                <a:solidFill>
                  <a:srgbClr val="000000"/>
                </a:solidFill>
                <a:effectLst/>
                <a:latin typeface="Arial" panose="020B0604020202020204" pitchFamily="34" charset="0"/>
                <a:ea typeface="Times New Roman" panose="02020603050405020304" pitchFamily="18" charset="0"/>
              </a:rPr>
              <a:t>y</a:t>
            </a:r>
            <a:r>
              <a:rPr lang="en-US" sz="1800" dirty="0">
                <a:solidFill>
                  <a:srgbClr val="000000"/>
                </a:solidFill>
                <a:effectLst/>
                <a:latin typeface="Arial" panose="020B0604020202020204" pitchFamily="34" charset="0"/>
                <a:ea typeface="Times New Roman" panose="02020603050405020304" pitchFamily="18" charset="0"/>
              </a:rPr>
              <a:t>ou entered in</a:t>
            </a:r>
            <a:r>
              <a:rPr lang="en-US" sz="1800" spc="-15" dirty="0">
                <a:solidFill>
                  <a:srgbClr val="000000"/>
                </a:solidFill>
                <a:effectLst/>
                <a:latin typeface="Arial" panose="020B0604020202020204" pitchFamily="34" charset="0"/>
                <a:ea typeface="Times New Roman" panose="02020603050405020304" pitchFamily="18" charset="0"/>
              </a:rPr>
              <a:t> </a:t>
            </a:r>
            <a:r>
              <a:rPr lang="en-US" sz="1800" spc="-20" dirty="0">
                <a:solidFill>
                  <a:srgbClr val="000000"/>
                </a:solidFill>
                <a:effectLst/>
                <a:latin typeface="Arial" panose="020B0604020202020204" pitchFamily="34" charset="0"/>
                <a:ea typeface="Times New Roman" panose="02020603050405020304" pitchFamily="18" charset="0"/>
              </a:rPr>
              <a:t>M</a:t>
            </a:r>
            <a:r>
              <a:rPr lang="en-US" sz="1800" dirty="0">
                <a:solidFill>
                  <a:srgbClr val="000000"/>
                </a:solidFill>
                <a:effectLst/>
                <a:latin typeface="Arial" panose="020B0604020202020204" pitchFamily="34" charset="0"/>
                <a:ea typeface="Times New Roman" panose="02020603050405020304" pitchFamily="18" charset="0"/>
              </a:rPr>
              <a:t>etro Link</a:t>
            </a:r>
            <a:r>
              <a:rPr lang="en-US" sz="1800" spc="-40"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Plus,</a:t>
            </a:r>
            <a:r>
              <a:rPr lang="en-US" sz="1800" spc="-40"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please</a:t>
            </a:r>
            <a:r>
              <a:rPr lang="en-US" sz="1800" spc="-15"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click</a:t>
            </a:r>
            <a:r>
              <a:rPr lang="en-US" sz="1800" spc="-60"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on</a:t>
            </a:r>
            <a:r>
              <a:rPr lang="en-US" sz="1800" spc="-15"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"eSourcing“ icon</a:t>
            </a:r>
            <a:r>
              <a:rPr lang="en-US" sz="1800" spc="-55"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to enter the application</a:t>
            </a:r>
            <a:r>
              <a:rPr lang="en-US" sz="1800" spc="-60"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for online</a:t>
            </a:r>
            <a:r>
              <a:rPr lang="en-US" sz="1800" spc="-10"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tendering </a:t>
            </a:r>
            <a:endParaRPr lang="it-IT" dirty="0"/>
          </a:p>
        </p:txBody>
      </p:sp>
      <p:pic>
        <p:nvPicPr>
          <p:cNvPr id="4" name="Picture 3">
            <a:extLst>
              <a:ext uri="{FF2B5EF4-FFF2-40B4-BE49-F238E27FC236}">
                <a16:creationId xmlns:a16="http://schemas.microsoft.com/office/drawing/2014/main" id="{211C6F92-28F8-4722-C1AB-42CBF22B91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97833" y="1917210"/>
            <a:ext cx="7176796" cy="3712308"/>
          </a:xfrm>
          <a:prstGeom prst="rect">
            <a:avLst/>
          </a:prstGeom>
          <a:noFill/>
        </p:spPr>
      </p:pic>
    </p:spTree>
    <p:extLst>
      <p:ext uri="{BB962C8B-B14F-4D97-AF65-F5344CB8AC3E}">
        <p14:creationId xmlns:p14="http://schemas.microsoft.com/office/powerpoint/2010/main" val="40821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48D1-127C-A8C7-840D-9687E85AF16B}"/>
              </a:ext>
            </a:extLst>
          </p:cNvPr>
          <p:cNvSpPr>
            <a:spLocks noGrp="1"/>
          </p:cNvSpPr>
          <p:nvPr>
            <p:ph type="title"/>
          </p:nvPr>
        </p:nvSpPr>
        <p:spPr>
          <a:xfrm>
            <a:off x="838200" y="365126"/>
            <a:ext cx="10515600" cy="541460"/>
          </a:xfrm>
        </p:spPr>
        <p:txBody>
          <a:bodyPr>
            <a:normAutofit/>
          </a:bodyPr>
          <a:lstStyle/>
          <a:p>
            <a:r>
              <a:rPr lang="en-US" sz="2000" b="1" dirty="0">
                <a:solidFill>
                  <a:srgbClr val="003B7E"/>
                </a:solidFill>
                <a:latin typeface="Arial" panose="020B0604020202020204" pitchFamily="34" charset="0"/>
                <a:cs typeface="Arial" panose="020B0604020202020204" pitchFamily="34" charset="0"/>
              </a:rPr>
              <a:t>eSourcing HOME page</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B8507D6-42B4-40AF-6644-A98E4B0322C1}"/>
              </a:ext>
            </a:extLst>
          </p:cNvPr>
          <p:cNvSpPr>
            <a:spLocks noGrp="1"/>
          </p:cNvSpPr>
          <p:nvPr>
            <p:ph idx="1"/>
          </p:nvPr>
        </p:nvSpPr>
        <p:spPr>
          <a:xfrm>
            <a:off x="838200" y="906586"/>
            <a:ext cx="10515600" cy="5270377"/>
          </a:xfrm>
        </p:spPr>
        <p:txBody>
          <a:bodyPr>
            <a:normAutofit/>
          </a:bodyPr>
          <a:lstStyle/>
          <a:p>
            <a:r>
              <a:rPr lang="en-US" sz="1600" dirty="0">
                <a:latin typeface="Arial" panose="020B0604020202020204" pitchFamily="34" charset="0"/>
                <a:cs typeface="Arial" panose="020B0604020202020204" pitchFamily="34" charset="0"/>
              </a:rPr>
              <a:t>After clicking the eSourcing icon in Metro Link Plus, you will be redirected to eSourcing home page. </a:t>
            </a:r>
          </a:p>
          <a:p>
            <a:r>
              <a:rPr lang="en-US" sz="1600" dirty="0">
                <a:latin typeface="Arial" panose="020B0604020202020204" pitchFamily="34" charset="0"/>
                <a:cs typeface="Arial" panose="020B0604020202020204" pitchFamily="34" charset="0"/>
              </a:rPr>
              <a:t>In this page you will see the projects and auctions you are invited to</a:t>
            </a:r>
          </a:p>
          <a:p>
            <a:r>
              <a:rPr lang="en-US" sz="1600" dirty="0">
                <a:latin typeface="Arial" panose="020B0604020202020204" pitchFamily="34" charset="0"/>
                <a:cs typeface="Arial" panose="020B0604020202020204" pitchFamily="34" charset="0"/>
              </a:rPr>
              <a:t>Please click “General data” to access the Auction</a:t>
            </a:r>
            <a:endParaRPr lang="it-IT"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1BD0F35-CABB-1C65-497E-444F615D7F6D}"/>
              </a:ext>
            </a:extLst>
          </p:cNvPr>
          <p:cNvPicPr>
            <a:picLocks noChangeAspect="1"/>
          </p:cNvPicPr>
          <p:nvPr/>
        </p:nvPicPr>
        <p:blipFill>
          <a:blip r:embed="rId2"/>
          <a:stretch>
            <a:fillRect/>
          </a:stretch>
        </p:blipFill>
        <p:spPr>
          <a:xfrm>
            <a:off x="1101013" y="2093731"/>
            <a:ext cx="7903029" cy="4083232"/>
          </a:xfrm>
          <a:prstGeom prst="rect">
            <a:avLst/>
          </a:prstGeom>
        </p:spPr>
      </p:pic>
    </p:spTree>
    <p:extLst>
      <p:ext uri="{BB962C8B-B14F-4D97-AF65-F5344CB8AC3E}">
        <p14:creationId xmlns:p14="http://schemas.microsoft.com/office/powerpoint/2010/main" val="426356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A882-78B0-1219-0FE1-728D24A6264C}"/>
              </a:ext>
            </a:extLst>
          </p:cNvPr>
          <p:cNvSpPr>
            <a:spLocks noGrp="1"/>
          </p:cNvSpPr>
          <p:nvPr>
            <p:ph type="title"/>
          </p:nvPr>
        </p:nvSpPr>
        <p:spPr>
          <a:xfrm>
            <a:off x="838200" y="365125"/>
            <a:ext cx="10515600" cy="830629"/>
          </a:xfrm>
        </p:spPr>
        <p:txBody>
          <a:bodyPr>
            <a:normAutofit fontScale="90000"/>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Alternative way to find the Auction </a:t>
            </a:r>
            <a:br>
              <a:rPr lang="en-US" sz="1800" dirty="0">
                <a:effectLst/>
                <a:latin typeface="Times New Roman" panose="02020603050405020304" pitchFamily="18" charset="0"/>
                <a:ea typeface="Times New Roman" panose="02020603050405020304" pitchFamily="18" charset="0"/>
              </a:rPr>
            </a:br>
            <a:endParaRPr lang="it-IT" dirty="0"/>
          </a:p>
        </p:txBody>
      </p:sp>
      <p:sp>
        <p:nvSpPr>
          <p:cNvPr id="9" name="TextBox 8">
            <a:extLst>
              <a:ext uri="{FF2B5EF4-FFF2-40B4-BE49-F238E27FC236}">
                <a16:creationId xmlns:a16="http://schemas.microsoft.com/office/drawing/2014/main" id="{DA062DA9-4561-A74C-7AFD-8695CA3B1065}"/>
              </a:ext>
            </a:extLst>
          </p:cNvPr>
          <p:cNvSpPr txBox="1"/>
          <p:nvPr/>
        </p:nvSpPr>
        <p:spPr>
          <a:xfrm>
            <a:off x="998290" y="681037"/>
            <a:ext cx="10859429" cy="923330"/>
          </a:xfrm>
          <a:prstGeom prst="rect">
            <a:avLst/>
          </a:prstGeom>
          <a:noFill/>
        </p:spPr>
        <p:txBody>
          <a:bodyPr wrap="square" rtlCol="0">
            <a:spAutoFit/>
          </a:bodyPr>
          <a:lstStyle/>
          <a:p>
            <a:pPr marL="285750" indent="-285750">
              <a:buFont typeface="Arial" panose="020B0604020202020204" pitchFamily="34" charset="0"/>
              <a:buChar char="•"/>
            </a:pPr>
            <a:r>
              <a:rPr lang="en-US" dirty="0"/>
              <a:t>You can also click on “Menu” and navigate to “Auctions”-”Auction List” to find the Auctions you are invited to</a:t>
            </a:r>
          </a:p>
          <a:p>
            <a:pPr marL="285750" indent="-285750">
              <a:buFont typeface="Arial" panose="020B0604020202020204" pitchFamily="34" charset="0"/>
              <a:buChar char="•"/>
            </a:pPr>
            <a:r>
              <a:rPr lang="en-US" dirty="0"/>
              <a:t>Or you can click Auction List on the bottom of your screen</a:t>
            </a:r>
          </a:p>
          <a:p>
            <a:endParaRPr lang="en-US" dirty="0"/>
          </a:p>
        </p:txBody>
      </p:sp>
      <p:pic>
        <p:nvPicPr>
          <p:cNvPr id="13" name="Content Placeholder 12">
            <a:extLst>
              <a:ext uri="{FF2B5EF4-FFF2-40B4-BE49-F238E27FC236}">
                <a16:creationId xmlns:a16="http://schemas.microsoft.com/office/drawing/2014/main" id="{DA9994DF-EB49-8BF7-3DA5-BA6D7B22D5AE}"/>
              </a:ext>
            </a:extLst>
          </p:cNvPr>
          <p:cNvPicPr>
            <a:picLocks noGrp="1" noChangeAspect="1"/>
          </p:cNvPicPr>
          <p:nvPr>
            <p:ph idx="1"/>
          </p:nvPr>
        </p:nvPicPr>
        <p:blipFill>
          <a:blip r:embed="rId2"/>
          <a:stretch>
            <a:fillRect/>
          </a:stretch>
        </p:blipFill>
        <p:spPr>
          <a:xfrm>
            <a:off x="1367772" y="1825625"/>
            <a:ext cx="9050345" cy="4351338"/>
          </a:xfrm>
        </p:spPr>
      </p:pic>
      <p:pic>
        <p:nvPicPr>
          <p:cNvPr id="15" name="Picture 14">
            <a:extLst>
              <a:ext uri="{FF2B5EF4-FFF2-40B4-BE49-F238E27FC236}">
                <a16:creationId xmlns:a16="http://schemas.microsoft.com/office/drawing/2014/main" id="{C2B6E062-97E9-B9CB-A5D7-48CAA6DC0A9D}"/>
              </a:ext>
            </a:extLst>
          </p:cNvPr>
          <p:cNvPicPr>
            <a:picLocks noChangeAspect="1"/>
          </p:cNvPicPr>
          <p:nvPr/>
        </p:nvPicPr>
        <p:blipFill>
          <a:blip r:embed="rId3"/>
          <a:stretch>
            <a:fillRect/>
          </a:stretch>
        </p:blipFill>
        <p:spPr>
          <a:xfrm>
            <a:off x="3402993" y="3921369"/>
            <a:ext cx="7015124" cy="2078340"/>
          </a:xfrm>
          <a:prstGeom prst="rect">
            <a:avLst/>
          </a:prstGeom>
        </p:spPr>
      </p:pic>
    </p:spTree>
    <p:extLst>
      <p:ext uri="{BB962C8B-B14F-4D97-AF65-F5344CB8AC3E}">
        <p14:creationId xmlns:p14="http://schemas.microsoft.com/office/powerpoint/2010/main" val="51490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1c1476e-3236-4add-9655-bdfbec32e949}" enabled="1" method="Privileged" siteId="{64322308-09a9-47a3-8c1c-b82871d60568}" removed="0"/>
</clbl:labelList>
</file>

<file path=docProps/app.xml><?xml version="1.0" encoding="utf-8"?>
<Properties xmlns="http://schemas.openxmlformats.org/officeDocument/2006/extended-properties" xmlns:vt="http://schemas.openxmlformats.org/officeDocument/2006/docPropsVTypes">
  <TotalTime>933</TotalTime>
  <Words>1336</Words>
  <Application>Microsoft Macintosh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Times New Roman</vt:lpstr>
      <vt:lpstr>Verdana</vt:lpstr>
      <vt:lpstr>Verdana-Bold</vt:lpstr>
      <vt:lpstr>Office Theme</vt:lpstr>
      <vt:lpstr>PowerPoint Presentation</vt:lpstr>
      <vt:lpstr>Introduction</vt:lpstr>
      <vt:lpstr>How to Log-in in eSourcing via Metro Link Plus</vt:lpstr>
      <vt:lpstr>How to access Metro Link Plus</vt:lpstr>
      <vt:lpstr>Login 1st step</vt:lpstr>
      <vt:lpstr>Login 2nd step</vt:lpstr>
      <vt:lpstr>Access eSourcing Application </vt:lpstr>
      <vt:lpstr>eSourcing HOME page</vt:lpstr>
      <vt:lpstr>Alternative way to find the Auction  </vt:lpstr>
      <vt:lpstr>How to open the Auction</vt:lpstr>
      <vt:lpstr>How to accept General Conditions </vt:lpstr>
      <vt:lpstr>General Information</vt:lpstr>
      <vt:lpstr>Where to find Documents</vt:lpstr>
      <vt:lpstr>Auction rules for Japanese Auction</vt:lpstr>
      <vt:lpstr>PLEASE BE AWARE</vt:lpstr>
      <vt:lpstr>Auction rules for Dutch Auction</vt:lpstr>
      <vt:lpstr>How to logout from eSourcing</vt:lpstr>
      <vt:lpstr>How to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Mihaela (external)</dc:creator>
  <cp:lastModifiedBy>Iulian Soitu</cp:lastModifiedBy>
  <cp:revision>13</cp:revision>
  <dcterms:created xsi:type="dcterms:W3CDTF">2024-01-04T10:53:13Z</dcterms:created>
  <dcterms:modified xsi:type="dcterms:W3CDTF">2024-01-22T12:34:43Z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Text">
    <vt:lpwstr>Restricted, for internal users only!</vt:lpwstr>
  </property>
</Properties>
</file>