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liers.sourcingsupport.metro.de/support/solutions/articles/15000032660-how-to-set-up-the-two-factor-authentication-without-fido-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1591938" y="1040290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667304" y="1807631"/>
            <a:ext cx="5053898" cy="1667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FFFFFF"/>
                </a:solidFill>
                <a:latin typeface="Verdana-Bold"/>
              </a:rPr>
              <a:t>ONLINE TENDERING –</a:t>
            </a:r>
          </a:p>
          <a:p>
            <a:pPr marL="0">
              <a:lnSpc>
                <a:spcPts val="3458"/>
              </a:lnSpc>
            </a:pPr>
            <a:r>
              <a:rPr lang="en-US" sz="2400" b="1" i="0" spc="0" baseline="0" dirty="0">
                <a:solidFill>
                  <a:srgbClr val="FFFFFF"/>
                </a:solidFill>
                <a:latin typeface="Verdana-Bold"/>
              </a:rPr>
              <a:t>ENGLISH and DYNAMIC AUCTION –</a:t>
            </a:r>
          </a:p>
          <a:p>
            <a:pPr marL="0">
              <a:lnSpc>
                <a:spcPts val="3457"/>
              </a:lnSpc>
            </a:pPr>
            <a:r>
              <a:rPr lang="en-US" sz="2400" b="1" i="0" spc="0" baseline="0" dirty="0">
                <a:solidFill>
                  <a:srgbClr val="FFFFFF"/>
                </a:solidFill>
                <a:latin typeface="Verdana-Bold"/>
              </a:rPr>
              <a:t>SU</a:t>
            </a:r>
            <a:r>
              <a:rPr lang="en-US" sz="2400" b="1" i="0" spc="-15" baseline="0" dirty="0">
                <a:solidFill>
                  <a:srgbClr val="FFFFFF"/>
                </a:solidFill>
                <a:latin typeface="Verdana-Bold"/>
              </a:rPr>
              <a:t>P</a:t>
            </a:r>
            <a:r>
              <a:rPr lang="en-US" sz="2400" b="1" i="0" spc="0" baseline="0" dirty="0">
                <a:solidFill>
                  <a:srgbClr val="FFFFFF"/>
                </a:solidFill>
                <a:latin typeface="Verdana-Bold"/>
              </a:rPr>
              <a:t>PLIER GUIDE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CD5D-40EB-0013-248E-F4BE8BCA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open the Auction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6208-5F61-62CA-8573-39076CF2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ith “+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open the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Auction</a:t>
            </a: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D7762-A8CC-267F-D369-2A128ABE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5" y="1896683"/>
            <a:ext cx="1114580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7FBA-6646-653F-A3F7-BDD3D44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accept General Conditions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BE21-66F1-EAAB-F486-6A2EC136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you to be able to participate to the Auction you must accept the “General Conditions”</a:t>
            </a:r>
          </a:p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download, and open the documents set as GC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</a:t>
            </a:r>
          </a:p>
          <a:p>
            <a:pPr marL="457200" lvl="1">
              <a:lnSpc>
                <a:spcPts val="23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document or in case of a zip file that contains many documents,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still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mandator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download, open and accept all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ocument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, </a:t>
            </a:r>
            <a:r>
              <a:rPr lang="en-US" sz="1600" spc="-4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ick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“I ha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read 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</a:t>
            </a:r>
            <a:r>
              <a:rPr lang="en-US" sz="1600" spc="-6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and click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“Accept”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 all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carefull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be a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that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once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confirmed, 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legall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signed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don’t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 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manuall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signed.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confirmation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are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able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participate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auction.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disagree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ith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content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document,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asap.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ts val="23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955AF-4115-7988-BA8C-A811033A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33" y="3167177"/>
            <a:ext cx="6548575" cy="3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94A5-A036-5D4C-5222-3ED46FE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Information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A5A1-AD9D-FCF4-AB09-1FCFF6DE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815"/>
            <a:ext cx="10731759" cy="5469060"/>
          </a:xfrm>
        </p:spPr>
        <p:txBody>
          <a:bodyPr>
            <a:normAutofit/>
          </a:bodyPr>
          <a:lstStyle/>
          <a:p>
            <a:pPr marL="0" marR="1190625" indent="0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accepting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conditions,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access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tabs: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spc="905" dirty="0">
              <a:solidFill>
                <a:srgbClr val="FCC51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lnSpc>
                <a:spcPts val="2135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positions: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articles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 negotiated.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eam: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members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compan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are 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ited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project.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Documents: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tender documents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ailable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for the project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53276-FA1A-4974-0568-F1BC3F7C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9" y="2686055"/>
            <a:ext cx="8151845" cy="38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915C-89A2-FF77-965B-722FF72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to find Documents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B9B-EFBE-5979-9A9F-7409D432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pPr marL="0" marR="187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 “documents”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can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nload and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upload documents: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nload the documents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 and click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“do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nload” (1)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also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able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upload documents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hich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ould like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share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ith the bu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(2)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6017E-40AC-DCC5-4D5E-C621BDC6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103"/>
            <a:ext cx="11193624" cy="35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94C4-83B0-E0C1-1915-0CE58123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7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 Box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BC20-2B0E-79C6-07C3-CB008C83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846"/>
            <a:ext cx="10515600" cy="5239117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the auction you will be able to submit your bids in the Bid Box.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see the following information under this screen: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 time, Refresh time and remaining time of the auction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dback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ided b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such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rank, o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bid,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alues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article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column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“Entr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(1) and then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click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05B22-ED08-4B00-40C1-A9173A96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318" y="2266462"/>
            <a:ext cx="188595" cy="1524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3C075-163E-8F0D-FB50-41F9824E2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3" y="2587748"/>
            <a:ext cx="11479882" cy="37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400-F7C8-8003-68D4-0C845C2E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 rules for DYNAMIC Auction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507-F110-C41E-B3C3-E4BE7198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rank or a color (green = best bid, red = not winning) is displayed to suppliers. You can enter a bid only lower than your previous own bids. 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1ED23-409A-934C-98F6-1D6F64E0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83" y="2313354"/>
            <a:ext cx="10283434" cy="28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30D-57AE-E4DC-0CAF-7672DA6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 rules for ENGLISH Auction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3570-3043-2AF8-9C7D-52538757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>
            <a:normAutofit/>
          </a:bodyPr>
          <a:lstStyle/>
          <a:p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best bid is displayed to suppliers. You can only enter a bid if it is lower than the current best bid.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1A5B1-D899-B136-1894-1774B5EB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41" y="1516184"/>
            <a:ext cx="9641539" cy="47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F2DC-6270-B076-51C6-1B1DA72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35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logout from eSourcing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FBD1-6C96-CE01-3BC8-F3FDE99F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446"/>
            <a:ext cx="10515600" cy="51375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here to logout from eSourcing: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ED755-B9F1-B3E3-7DBE-DAE395E1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3" y="2250830"/>
            <a:ext cx="10514477" cy="18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Contact 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</a:t>
            </a:r>
            <a:r>
              <a:rPr lang="en-US" sz="1600" spc="-9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immediatel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buyer.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use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</a:t>
            </a:r>
            <a:r>
              <a:rPr lang="en-US" sz="1600" spc="4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hesitate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contactin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Hotline: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spc="-133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ou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have been in</a:t>
            </a:r>
            <a:r>
              <a:rPr lang="en-US" sz="1800" b="0" i="0" spc="-12" baseline="0" dirty="0">
                <a:latin typeface="Arial"/>
              </a:rPr>
              <a:t>v</a:t>
            </a:r>
            <a:r>
              <a:rPr lang="en-US" sz="1800" b="0" i="0" spc="0" baseline="0" dirty="0">
                <a:latin typeface="Arial"/>
              </a:rPr>
              <a:t>ited</a:t>
            </a:r>
            <a:r>
              <a:rPr lang="en-US" sz="1800" b="0" i="0" spc="-3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to participate</a:t>
            </a:r>
            <a:r>
              <a:rPr lang="en-US" sz="1800" b="0" i="0" spc="-40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in</a:t>
            </a:r>
            <a:r>
              <a:rPr lang="en-US" sz="1800" b="0" i="0" spc="-1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an English</a:t>
            </a:r>
            <a:r>
              <a:rPr lang="en-US" sz="1800" b="0" i="0" spc="-64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or Dynamic auction</a:t>
            </a:r>
            <a:r>
              <a:rPr lang="en-US" sz="1800" b="0" i="0" spc="-3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of </a:t>
            </a:r>
            <a:r>
              <a:rPr lang="en-US" sz="1800" b="0" i="0" spc="-17" baseline="0" dirty="0">
                <a:latin typeface="Arial"/>
              </a:rPr>
              <a:t>M</a:t>
            </a:r>
            <a:r>
              <a:rPr lang="en-US" sz="1800" b="0" i="0" spc="0" baseline="0" dirty="0">
                <a:latin typeface="Arial"/>
              </a:rPr>
              <a:t>etro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spc="-165" baseline="0" dirty="0">
                <a:latin typeface="Arial"/>
              </a:rPr>
              <a:t>T</a:t>
            </a:r>
            <a:r>
              <a:rPr lang="en-US" sz="1800" b="0" i="0" spc="0" baseline="0" dirty="0">
                <a:latin typeface="Arial"/>
              </a:rPr>
              <a:t>o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submit</a:t>
            </a:r>
            <a:r>
              <a:rPr lang="en-US" sz="1800" b="0" i="0" spc="-61" baseline="0" dirty="0">
                <a:latin typeface="Arial"/>
              </a:rPr>
              <a:t> </a:t>
            </a:r>
            <a:r>
              <a:rPr lang="en-US" sz="1800" b="0" i="0" spc="-11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our prices,</a:t>
            </a:r>
            <a:r>
              <a:rPr lang="en-US" sz="1800" b="0" i="0" spc="-37" baseline="0" dirty="0">
                <a:latin typeface="Arial"/>
              </a:rPr>
              <a:t> </a:t>
            </a:r>
            <a:r>
              <a:rPr lang="en-US" sz="1800" b="0" i="0" spc="-11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ou </a:t>
            </a:r>
            <a:r>
              <a:rPr lang="en-US" sz="1800" b="0" i="0" spc="-32" baseline="0" dirty="0">
                <a:latin typeface="Arial"/>
              </a:rPr>
              <a:t>w</a:t>
            </a:r>
            <a:r>
              <a:rPr lang="en-US" sz="1800" b="0" i="0" spc="0" baseline="0" dirty="0">
                <a:latin typeface="Arial"/>
              </a:rPr>
              <a:t>ill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be using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the</a:t>
            </a:r>
            <a:r>
              <a:rPr lang="en-US" sz="1800" b="0" i="0" spc="-12" baseline="0" dirty="0">
                <a:latin typeface="Arial"/>
              </a:rPr>
              <a:t> </a:t>
            </a:r>
            <a:r>
              <a:rPr lang="en-US" sz="1800" b="0" i="0" spc="-32" baseline="0" dirty="0">
                <a:latin typeface="Arial"/>
              </a:rPr>
              <a:t>w</a:t>
            </a:r>
            <a:r>
              <a:rPr lang="en-US" sz="1800" b="0" i="0" spc="0" baseline="0" dirty="0">
                <a:latin typeface="Arial"/>
              </a:rPr>
              <a:t>e</a:t>
            </a:r>
            <a:r>
              <a:rPr lang="en-US" sz="1800" b="0" i="0" spc="-83" baseline="0" dirty="0">
                <a:latin typeface="Arial"/>
              </a:rPr>
              <a:t>b</a:t>
            </a:r>
            <a:r>
              <a:rPr lang="en-US" sz="1800" b="0" i="0" spc="0" baseline="0" dirty="0">
                <a:latin typeface="Arial"/>
              </a:rPr>
              <a:t>-based </a:t>
            </a:r>
            <a:r>
              <a:rPr lang="en-US" sz="1800" b="0" i="0" spc="0" baseline="0" dirty="0" err="1">
                <a:latin typeface="Arial"/>
              </a:rPr>
              <a:t>eSourcin</a:t>
            </a:r>
            <a:r>
              <a:rPr lang="en-US" sz="1800" b="0" i="0" spc="430" baseline="0" dirty="0" err="1">
                <a:latin typeface="Arial"/>
              </a:rPr>
              <a:t>g</a:t>
            </a:r>
            <a:r>
              <a:rPr lang="en-US" sz="1800" b="0" i="0" spc="0" baseline="0" dirty="0" err="1">
                <a:latin typeface="Arial"/>
              </a:rPr>
              <a:t>soft</a:t>
            </a:r>
            <a:r>
              <a:rPr lang="en-US" sz="1800" b="0" i="0" spc="-35" baseline="0" dirty="0" err="1">
                <a:latin typeface="Arial"/>
              </a:rPr>
              <a:t>w</a:t>
            </a:r>
            <a:r>
              <a:rPr lang="en-US" sz="1800" b="0" i="0" spc="0" baseline="0" dirty="0" err="1">
                <a:latin typeface="Arial"/>
              </a:rPr>
              <a:t>are</a:t>
            </a:r>
            <a:r>
              <a:rPr lang="en-US" sz="1800" b="0" i="0" spc="-16" baseline="0" dirty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pro</a:t>
            </a:r>
            <a:r>
              <a:rPr lang="en-US" sz="1800" b="0" i="0" spc="-12" baseline="0" dirty="0">
                <a:latin typeface="Arial"/>
              </a:rPr>
              <a:t>v</a:t>
            </a:r>
            <a:r>
              <a:rPr lang="en-US" sz="1800" b="0" i="0" spc="0" baseline="0" dirty="0">
                <a:latin typeface="Arial"/>
              </a:rPr>
              <a:t>ided b</a:t>
            </a:r>
            <a:r>
              <a:rPr lang="en-US" sz="1800" b="0" i="0" spc="-12" baseline="0" dirty="0">
                <a:latin typeface="Arial"/>
              </a:rPr>
              <a:t>y</a:t>
            </a:r>
            <a:r>
              <a:rPr lang="en-US" sz="1800" b="0" i="0" spc="0" baseline="0" dirty="0">
                <a:latin typeface="Arial"/>
              </a:rPr>
              <a:t> </a:t>
            </a:r>
            <a:r>
              <a:rPr lang="en-US" sz="1800" b="0" i="0" spc="-20" baseline="0" dirty="0">
                <a:latin typeface="Arial"/>
              </a:rPr>
              <a:t>M</a:t>
            </a:r>
            <a:r>
              <a:rPr lang="en-US" sz="1800" b="0" i="0" spc="0" baseline="0" dirty="0">
                <a:latin typeface="Arial"/>
              </a:rPr>
              <a:t>ET</a:t>
            </a:r>
            <a:r>
              <a:rPr lang="en-US" sz="1800" b="0" i="0" spc="-11" baseline="0" dirty="0">
                <a:latin typeface="Arial"/>
              </a:rPr>
              <a:t>R</a:t>
            </a:r>
            <a:r>
              <a:rPr lang="en-US" sz="1800" b="0" i="0" spc="0" baseline="0" dirty="0">
                <a:latin typeface="Arial"/>
              </a:rPr>
              <a:t>O</a:t>
            </a:r>
          </a:p>
          <a:p>
            <a:pPr marL="285750" marR="0" indent="-285750">
              <a:lnSpc>
                <a:spcPts val="261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1800" spc="4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in: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https://de.me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rolink-plu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.c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m/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(Other languages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a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ailable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28638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1800" spc="-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Country code,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ample I</a:t>
            </a:r>
            <a:r>
              <a:rPr lang="en-US" sz="1800" spc="-1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https://it.metrol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-plu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/)  </a:t>
            </a:r>
          </a:p>
          <a:p>
            <a:pPr marL="285750" marR="0" indent="-285750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any technical</a:t>
            </a:r>
            <a:r>
              <a:rPr lang="en-US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esourcing@sourci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gsupport.de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+49 2</a:t>
            </a:r>
            <a:r>
              <a:rPr lang="en-US" sz="18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969 4747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F432C-544A-BACC-0228-076BFE3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510" y="3000374"/>
            <a:ext cx="8458200" cy="349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CC9-E927-6CB2-FF4C-C190A661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Log-in in eSourcing via Metro Link Plus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253-1866-AAB6-EEE5-EA96B7BE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5070"/>
            <a:ext cx="10677525" cy="5271893"/>
          </a:xfrm>
        </p:spPr>
        <p:txBody>
          <a:bodyPr/>
          <a:lstStyle/>
          <a:p>
            <a:pPr marL="0" marR="0">
              <a:lnSpc>
                <a:spcPts val="151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 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</a:t>
            </a:r>
            <a:r>
              <a:rPr lang="en-US" sz="1800" spc="1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reg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METRO 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PL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you will have access 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spc="5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ts val="151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METRO 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 PL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S:  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Login</a:t>
            </a:r>
            <a:r>
              <a:rPr lang="it-IT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8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tt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ps://de.me</a:t>
            </a:r>
            <a:r>
              <a:rPr lang="it-IT" sz="18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rolink-plu</a:t>
            </a:r>
            <a:r>
              <a:rPr lang="it-IT" sz="18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.com/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5D77-AA8D-7114-E029-BC67D5D0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0248"/>
            <a:ext cx="8823325" cy="419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8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FD50-87CC-28FB-E2E4-2F5A7266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access Metro Link Plus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70E9-3471-C706-C584-A687A9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</a:t>
            </a:r>
            <a:r>
              <a:rPr lang="en-US" sz="1600" spc="10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reg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METRO 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PL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you will be able to login via 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tt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ps://de.me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rolink-plu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.com/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Login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a pa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sword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 authen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ication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5C645-B238-2339-F157-AF870E5E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045" y="1980248"/>
            <a:ext cx="8823325" cy="419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34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C2BD-2FEB-5388-7116-DADEAAEA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76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Login 1</a:t>
            </a:r>
            <a:r>
              <a:rPr lang="en-US" sz="2000" b="1" baseline="3000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step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A36F-937C-D04C-183E-EE1546ED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5"/>
            <a:ext cx="10515600" cy="5270378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your email and your personalized password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forgot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pass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ord,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“Forgot pass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ord” functionalit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one.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R="699135" lvl="1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are logging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for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receive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pass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itation, 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699135" indent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need to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personali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pass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ord. </a:t>
            </a:r>
          </a:p>
          <a:p>
            <a:pPr marR="699135" lvl="1">
              <a:lnSpc>
                <a:spcPts val="2305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en-US" sz="1600" spc="-8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set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personali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</a:t>
            </a:r>
            <a:r>
              <a:rPr lang="en-US" sz="1600" spc="-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strong,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that  </a:t>
            </a:r>
            <a:r>
              <a:rPr lang="en-US" sz="16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ments. 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FBC6F-7904-0CC6-E047-8129F367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6" y="2754753"/>
            <a:ext cx="7491730" cy="3312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87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446B-DAC6-716F-4402-0C155017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Login 2</a:t>
            </a:r>
            <a:r>
              <a:rPr lang="en-US" sz="2000" b="1" baseline="30000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step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FBEC-17D1-6671-CAE4-3D93DDD3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pPr marL="63500" marR="903605">
              <a:spcBef>
                <a:spcPts val="0"/>
              </a:spcBef>
              <a:spcAft>
                <a:spcPts val="0"/>
              </a:spcAft>
            </a:pPr>
            <a:r>
              <a:rPr lang="en-US" sz="20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</a:t>
            </a:r>
            <a:r>
              <a:rPr lang="en-US" sz="20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 authen</a:t>
            </a:r>
            <a:r>
              <a:rPr lang="en-US" sz="20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ication</a:t>
            </a:r>
            <a:r>
              <a:rPr lang="en-US" sz="20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2000" b="1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One-</a:t>
            </a:r>
            <a:r>
              <a:rPr lang="en-US" sz="2000" b="1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 Passcode</a:t>
            </a:r>
            <a:r>
              <a:rPr lang="en-US" sz="2000" b="1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needed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supplier</a:t>
            </a:r>
            <a:r>
              <a:rPr lang="en-US" sz="20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user  </a:t>
            </a:r>
            <a:endParaRPr lang="it-I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due securit</a:t>
            </a:r>
            <a:r>
              <a:rPr lang="en-US" sz="20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0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reasons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login for the first time you will need to Setup your Two-Factor Authentication . Please click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more instructions.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2EB14-0A7C-DBD9-409E-45F157B6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7866" y="3320288"/>
            <a:ext cx="2862687" cy="212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2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0C83-F2AB-D54A-95A1-FACB714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367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eSourcing Application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BAFF-E74F-F74F-DC94-27F55C3E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Once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 entered in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etro Link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Plus,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please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click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"eSourcing“ icon</a:t>
            </a:r>
            <a:r>
              <a:rPr lang="en-US" sz="18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enter the application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online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tendering 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C6F92-28F8-4722-C1AB-42CBF22B9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833" y="1917210"/>
            <a:ext cx="7176796" cy="3712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1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8D1-127C-A8C7-840D-9687E8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4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 HOME page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07D6-42B4-40AF-6644-A98E4B03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6"/>
            <a:ext cx="10515600" cy="527037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After clicking the eSourcing icon in Metro Link Plus, you will be redirected to eSourcing home page.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this page you will see the projects and auctions you are invited to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click “General data” to access the Auction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D0F35-CABB-1C65-497E-444F615D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3" y="2093731"/>
            <a:ext cx="7903029" cy="40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A882-78B0-1219-0FE1-728D24A6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way to find the Auction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62DA9-4561-A74C-7AFD-8695CA3B1065}"/>
              </a:ext>
            </a:extLst>
          </p:cNvPr>
          <p:cNvSpPr txBox="1"/>
          <p:nvPr/>
        </p:nvSpPr>
        <p:spPr>
          <a:xfrm>
            <a:off x="998290" y="681037"/>
            <a:ext cx="108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click on “Menu” and navigate to “Auctions”-”Auction List” to find the Auctions you are invited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you can click Auction List on the bottom of your screen</a:t>
            </a:r>
          </a:p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A9994DF-EB49-8BF7-3DA5-BA6D7B22D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772" y="1825625"/>
            <a:ext cx="9050345" cy="435133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B6E062-97E9-B9CB-A5D7-48CAA6DC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993" y="3921369"/>
            <a:ext cx="7015124" cy="20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Verdana-Bold</vt:lpstr>
      <vt:lpstr>Office Theme</vt:lpstr>
      <vt:lpstr>PowerPoint Presentation</vt:lpstr>
      <vt:lpstr>Introduction</vt:lpstr>
      <vt:lpstr>How to Log-in in eSourcing via Metro Link Plus</vt:lpstr>
      <vt:lpstr>How to access Metro Link Plus</vt:lpstr>
      <vt:lpstr>Login 1st step</vt:lpstr>
      <vt:lpstr>Login 2nd step</vt:lpstr>
      <vt:lpstr>Access eSourcing Application </vt:lpstr>
      <vt:lpstr>eSourcing HOME page</vt:lpstr>
      <vt:lpstr>Alternative way to find the Auction  </vt:lpstr>
      <vt:lpstr>How to open the Auction</vt:lpstr>
      <vt:lpstr>How to accept General Conditions </vt:lpstr>
      <vt:lpstr>General Information</vt:lpstr>
      <vt:lpstr>Where to find Documents</vt:lpstr>
      <vt:lpstr>Bid Box </vt:lpstr>
      <vt:lpstr>Auction rules for DYNAMIC Auction</vt:lpstr>
      <vt:lpstr>Auction rules for ENGLISH Auction</vt:lpstr>
      <vt:lpstr>How to logout from eSourcing</vt:lpstr>
      <vt:lpstr>How to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Peter, Mihaela (external)</cp:lastModifiedBy>
  <cp:revision>4</cp:revision>
  <dcterms:created xsi:type="dcterms:W3CDTF">2024-01-04T10:53:13Z</dcterms:created>
  <dcterms:modified xsi:type="dcterms:W3CDTF">2024-01-17T12:17:48Z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