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263" r:id="rId4"/>
    <p:sldId id="385" r:id="rId5"/>
    <p:sldId id="379" r:id="rId6"/>
    <p:sldId id="390" r:id="rId7"/>
    <p:sldId id="391" r:id="rId8"/>
    <p:sldId id="375" r:id="rId9"/>
    <p:sldId id="376" r:id="rId10"/>
    <p:sldId id="380" r:id="rId11"/>
    <p:sldId id="381" r:id="rId12"/>
    <p:sldId id="27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, Mihaela (external)" userId="882bfd1b-629c-447b-8e66-d33ed9f8b52b" providerId="ADAL" clId="{3E4C91C2-7B78-4CBB-A149-F91739CDEA4E}"/>
    <pc:docChg chg="modSld">
      <pc:chgData name="Peter, Mihaela (external)" userId="882bfd1b-629c-447b-8e66-d33ed9f8b52b" providerId="ADAL" clId="{3E4C91C2-7B78-4CBB-A149-F91739CDEA4E}" dt="2024-01-09T09:14:58.694" v="115" actId="2711"/>
      <pc:docMkLst>
        <pc:docMk/>
      </pc:docMkLst>
      <pc:sldChg chg="modSp mod">
        <pc:chgData name="Peter, Mihaela (external)" userId="882bfd1b-629c-447b-8e66-d33ed9f8b52b" providerId="ADAL" clId="{3E4C91C2-7B78-4CBB-A149-F91739CDEA4E}" dt="2024-01-09T08:49:09.719" v="114" actId="14100"/>
        <pc:sldMkLst>
          <pc:docMk/>
          <pc:sldMk cId="4078729761" sldId="258"/>
        </pc:sldMkLst>
        <pc:spChg chg="mod">
          <ac:chgData name="Peter, Mihaela (external)" userId="882bfd1b-629c-447b-8e66-d33ed9f8b52b" providerId="ADAL" clId="{3E4C91C2-7B78-4CBB-A149-F91739CDEA4E}" dt="2024-01-09T08:49:09.719" v="114" actId="14100"/>
          <ac:spMkLst>
            <pc:docMk/>
            <pc:sldMk cId="4078729761" sldId="258"/>
            <ac:spMk id="15" creationId="{00000000-0000-0000-0000-000000000000}"/>
          </ac:spMkLst>
        </pc:spChg>
      </pc:sldChg>
      <pc:sldChg chg="modSp mod">
        <pc:chgData name="Peter, Mihaela (external)" userId="882bfd1b-629c-447b-8e66-d33ed9f8b52b" providerId="ADAL" clId="{3E4C91C2-7B78-4CBB-A149-F91739CDEA4E}" dt="2024-01-05T09:26:50.726" v="2" actId="2711"/>
        <pc:sldMkLst>
          <pc:docMk/>
          <pc:sldMk cId="3564344015" sldId="265"/>
        </pc:sldMkLst>
        <pc:spChg chg="mod">
          <ac:chgData name="Peter, Mihaela (external)" userId="882bfd1b-629c-447b-8e66-d33ed9f8b52b" providerId="ADAL" clId="{3E4C91C2-7B78-4CBB-A149-F91739CDEA4E}" dt="2024-01-05T09:26:50.726" v="2" actId="2711"/>
          <ac:spMkLst>
            <pc:docMk/>
            <pc:sldMk cId="3564344015" sldId="265"/>
            <ac:spMk id="3" creationId="{99B370E9-3471-C706-C584-A687A98CC548}"/>
          </ac:spMkLst>
        </pc:spChg>
      </pc:sldChg>
      <pc:sldChg chg="modSp mod">
        <pc:chgData name="Peter, Mihaela (external)" userId="882bfd1b-629c-447b-8e66-d33ed9f8b52b" providerId="ADAL" clId="{3E4C91C2-7B78-4CBB-A149-F91739CDEA4E}" dt="2024-01-09T09:14:58.694" v="115" actId="2711"/>
        <pc:sldMkLst>
          <pc:docMk/>
          <pc:sldMk cId="4263562440" sldId="269"/>
        </pc:sldMkLst>
        <pc:spChg chg="mod">
          <ac:chgData name="Peter, Mihaela (external)" userId="882bfd1b-629c-447b-8e66-d33ed9f8b52b" providerId="ADAL" clId="{3E4C91C2-7B78-4CBB-A149-F91739CDEA4E}" dt="2024-01-09T09:14:58.694" v="115" actId="2711"/>
          <ac:spMkLst>
            <pc:docMk/>
            <pc:sldMk cId="4263562440" sldId="269"/>
            <ac:spMk id="3" creationId="{2B8507D6-42B4-40AF-6644-A98E4B0322C1}"/>
          </ac:spMkLst>
        </pc:spChg>
      </pc:sldChg>
      <pc:sldChg chg="modSp mod">
        <pc:chgData name="Peter, Mihaela (external)" userId="882bfd1b-629c-447b-8e66-d33ed9f8b52b" providerId="ADAL" clId="{3E4C91C2-7B78-4CBB-A149-F91739CDEA4E}" dt="2024-01-05T09:35:41.631" v="21" actId="20577"/>
        <pc:sldMkLst>
          <pc:docMk/>
          <pc:sldMk cId="514908844" sldId="270"/>
        </pc:sldMkLst>
        <pc:spChg chg="mod">
          <ac:chgData name="Peter, Mihaela (external)" userId="882bfd1b-629c-447b-8e66-d33ed9f8b52b" providerId="ADAL" clId="{3E4C91C2-7B78-4CBB-A149-F91739CDEA4E}" dt="2024-01-05T09:35:41.631" v="21" actId="20577"/>
          <ac:spMkLst>
            <pc:docMk/>
            <pc:sldMk cId="514908844" sldId="270"/>
            <ac:spMk id="2" creationId="{1AF2A882-78B0-1219-0FE1-728D24A6264C}"/>
          </ac:spMkLst>
        </pc:spChg>
        <pc:picChg chg="mod">
          <ac:chgData name="Peter, Mihaela (external)" userId="882bfd1b-629c-447b-8e66-d33ed9f8b52b" providerId="ADAL" clId="{3E4C91C2-7B78-4CBB-A149-F91739CDEA4E}" dt="2024-01-05T09:34:58.305" v="6" actId="1076"/>
          <ac:picMkLst>
            <pc:docMk/>
            <pc:sldMk cId="514908844" sldId="270"/>
            <ac:picMk id="15" creationId="{C2B6E062-97E9-B9CB-A5D7-48CAA6DC0A9D}"/>
          </ac:picMkLst>
        </pc:picChg>
      </pc:sldChg>
      <pc:sldChg chg="modSp mod">
        <pc:chgData name="Peter, Mihaela (external)" userId="882bfd1b-629c-447b-8e66-d33ed9f8b52b" providerId="ADAL" clId="{3E4C91C2-7B78-4CBB-A149-F91739CDEA4E}" dt="2024-01-05T09:44:10.716" v="81" actId="1076"/>
        <pc:sldMkLst>
          <pc:docMk/>
          <pc:sldMk cId="2202320068" sldId="271"/>
        </pc:sldMkLst>
        <pc:spChg chg="mod">
          <ac:chgData name="Peter, Mihaela (external)" userId="882bfd1b-629c-447b-8e66-d33ed9f8b52b" providerId="ADAL" clId="{3E4C91C2-7B78-4CBB-A149-F91739CDEA4E}" dt="2024-01-05T09:43:59.122" v="78" actId="20577"/>
          <ac:spMkLst>
            <pc:docMk/>
            <pc:sldMk cId="2202320068" sldId="271"/>
            <ac:spMk id="3" creationId="{3B23BE21-66F1-EAAB-F486-6A2EC136878B}"/>
          </ac:spMkLst>
        </pc:spChg>
        <pc:picChg chg="mod">
          <ac:chgData name="Peter, Mihaela (external)" userId="882bfd1b-629c-447b-8e66-d33ed9f8b52b" providerId="ADAL" clId="{3E4C91C2-7B78-4CBB-A149-F91739CDEA4E}" dt="2024-01-05T09:44:10.716" v="81" actId="1076"/>
          <ac:picMkLst>
            <pc:docMk/>
            <pc:sldMk cId="2202320068" sldId="271"/>
            <ac:picMk id="5" creationId="{5E4955AF-4115-7988-BA8C-A811033AB806}"/>
          </ac:picMkLst>
        </pc:picChg>
      </pc:sldChg>
      <pc:sldChg chg="modSp mod">
        <pc:chgData name="Peter, Mihaela (external)" userId="882bfd1b-629c-447b-8e66-d33ed9f8b52b" providerId="ADAL" clId="{3E4C91C2-7B78-4CBB-A149-F91739CDEA4E}" dt="2024-01-05T09:46:36.537" v="87" actId="20577"/>
        <pc:sldMkLst>
          <pc:docMk/>
          <pc:sldMk cId="1812434224" sldId="276"/>
        </pc:sldMkLst>
        <pc:spChg chg="mod">
          <ac:chgData name="Peter, Mihaela (external)" userId="882bfd1b-629c-447b-8e66-d33ed9f8b52b" providerId="ADAL" clId="{3E4C91C2-7B78-4CBB-A149-F91739CDEA4E}" dt="2024-01-05T09:46:36.537" v="87" actId="20577"/>
          <ac:spMkLst>
            <pc:docMk/>
            <pc:sldMk cId="1812434224" sldId="276"/>
            <ac:spMk id="3" creationId="{3FF8B507-F110-C41E-B3C3-E4BE7198C2E7}"/>
          </ac:spMkLst>
        </pc:spChg>
      </pc:sldChg>
      <pc:sldChg chg="modSp mod">
        <pc:chgData name="Peter, Mihaela (external)" userId="882bfd1b-629c-447b-8e66-d33ed9f8b52b" providerId="ADAL" clId="{3E4C91C2-7B78-4CBB-A149-F91739CDEA4E}" dt="2024-01-04T14:43:04.040" v="1" actId="255"/>
        <pc:sldMkLst>
          <pc:docMk/>
          <pc:sldMk cId="4151009604" sldId="279"/>
        </pc:sldMkLst>
        <pc:spChg chg="mod">
          <ac:chgData name="Peter, Mihaela (external)" userId="882bfd1b-629c-447b-8e66-d33ed9f8b52b" providerId="ADAL" clId="{3E4C91C2-7B78-4CBB-A149-F91739CDEA4E}" dt="2024-01-04T14:43:04.040" v="1" actId="255"/>
          <ac:spMkLst>
            <pc:docMk/>
            <pc:sldMk cId="4151009604" sldId="279"/>
            <ac:spMk id="3" creationId="{1F371F06-BB42-B38B-7947-9D94A9AEB4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F7403-6B08-4872-9E66-C1065DCFAA61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B6506-C958-46CD-932B-73754E767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„Tender-Project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RFX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at</a:t>
            </a:r>
            <a:r>
              <a:rPr lang="de-DE" baseline="0" dirty="0"/>
              <a:t>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968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also </a:t>
            </a:r>
            <a:r>
              <a:rPr lang="de-DE" baseline="0" dirty="0" err="1"/>
              <a:t>possible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create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folder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filter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documents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01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D6F8-3543-02C5-6D36-324EF25DA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472B4-914C-DCA7-FCFC-4FF00D29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B7AF-7969-C005-ADD0-7692E60E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EF465-045F-5572-785E-30F1AD2EC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F246D-D3B2-8816-BF55-C00C6CD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45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9539-090E-0A45-424B-DF93EAAE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8F847E-9B75-4117-B424-40D59DA17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7EAEB-1BD2-5F64-9A7E-19CBED40F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A9381-EE48-207F-577A-DF389F5F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64D92-CB9E-C473-B9D9-7A9E08D9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00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E6DA7-AB9A-78F4-A632-CE712DECA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BEC79-9BC5-8DD7-F162-3024C73C5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2B004-9936-ECF1-963A-7005FF52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F10C9-A669-BFF2-873F-E0B54B02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C663D-2076-524C-7328-0BCDB7F9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8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690E-8BFC-0B58-7BF8-F40318F7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9324-26CF-AC6F-CBEB-CB9FD81A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6D24-12F5-87FF-A91E-6C348AFD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F426-EFF7-6099-4E72-124E214B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39C93-6243-6260-0169-46E0C5A4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4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160F9-B570-3CAA-D6D1-5B0414BE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A5DA4-9846-610F-76AB-EA83027E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2CA5-D528-5C7E-5E8E-1231E5D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B913-0340-65D9-5FD0-5C6033FC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3F0C7-0426-5489-EFE0-E095C130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62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AD11-E5AA-DB75-6013-50D443BE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98EB-25AE-C5FC-D8C1-0AE80321D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51A0-4863-660E-16CA-591A46E47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65A1F-1DAD-9C2D-D643-AC08FFB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64F15-07D9-B823-F8DA-2FE450A4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3401D-BCD9-6E98-31E8-FAD610A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C2F0-3925-129F-4D7C-1720FC27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29F-F0CF-FB4B-3A2E-82F55CED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8E6E7-5F3B-670E-4794-C4544AE20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2045-ED11-6F94-F130-1CAF9B22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37445-72DB-F835-6009-332E91CDD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75290-05B5-3D3F-657F-50BE0415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FD378-DC99-FE69-505B-84839D6F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11B6-5B21-708C-5C6C-55C55ED32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9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8B152-0A26-EDF5-27D0-DD3C3FCA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9F471-1FDC-79AE-2A47-B7E31C6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99B07-485A-8B48-07A3-5189E540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1A06D-09A4-2E8F-A3D7-E596BEF0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4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1B24C-4287-36B1-6EF1-4FDF366A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33AEC-2445-991C-8685-409556CA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F94CA-BDAC-AAD9-A5E3-24F160E55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20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D6518-FA94-80DC-9B31-BB5F633E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50CFF-3712-86F8-D798-3DA955ED4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B9055-359D-1E57-DFA1-BDCEF17AA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7D0-2772-A261-1E12-BFC66B33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279A7-603A-4E09-1CF3-1044CE2B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FF6DE-B68F-AABC-B5B0-09AEA1E3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63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69041-6AAD-7A73-BD16-542A1274C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98239-6A24-BD21-BF20-A2C6B306E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8AEB3-FAE2-C802-EA12-3D244DEE7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D00A0-A3AD-256C-F524-3EC998395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CEDC-F5F6-BF4F-E32F-022B9BB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0AFF2-5813-13C1-A82B-FF283FF6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03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56FCF-FB4D-FE44-89DC-0A4E821C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FC471-D58D-5C0C-0966-4974071C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5ECC-F122-425B-017F-58F7BB6AA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4AAB8-4255-45F8-8470-327B2B344F67}" type="datetimeFigureOut">
              <a:rPr lang="it-IT" smtClean="0"/>
              <a:t>17/01/2024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C2C2-E34C-0C1B-4EB2-E396AA37A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04776-1232-9648-43FC-E25822B47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434-2683-4D47-9139-DD0D23F189BE}" type="slidenum">
              <a:rPr lang="it-IT" smtClean="0"/>
              <a:t>‹#›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DB8F61-F43A-468F-5401-8E5C4BC17C30}"/>
              </a:ext>
            </a:extLst>
          </p:cNvPr>
          <p:cNvSpPr/>
          <p:nvPr userDrawn="1"/>
        </p:nvSpPr>
        <p:spPr>
          <a:xfrm>
            <a:off x="9644743" y="6356350"/>
            <a:ext cx="1709057" cy="365125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13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etrolink-plus.com/" TargetMode="External"/><Relationship Id="rId2" Type="http://schemas.openxmlformats.org/officeDocument/2006/relationships/hyperlink" Target="https://de.metrolink-plu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ppliers.sourcingsupport.metro.de/support/solutions/articles/15000031262-how-do-i-log-in-" TargetMode="External"/><Relationship Id="rId4" Type="http://schemas.openxmlformats.org/officeDocument/2006/relationships/hyperlink" Target="https://esourcing.metro-link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1266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B7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reeform 3"/>
          <p:cNvSpPr/>
          <p:nvPr/>
        </p:nvSpPr>
        <p:spPr>
          <a:xfrm>
            <a:off x="1924876" y="1376592"/>
            <a:ext cx="2150731" cy="4727450"/>
          </a:xfrm>
          <a:custGeom>
            <a:avLst/>
            <a:gdLst/>
            <a:ahLst/>
            <a:cxnLst/>
            <a:rect l="0" t="0" r="0" b="0"/>
            <a:pathLst>
              <a:path w="5825001" h="12812831">
                <a:moveTo>
                  <a:pt x="5685809" y="48896"/>
                </a:moveTo>
                <a:cubicBezTo>
                  <a:pt x="5603004" y="0"/>
                  <a:pt x="5497721" y="0"/>
                  <a:pt x="5414917" y="52578"/>
                </a:cubicBezTo>
                <a:cubicBezTo>
                  <a:pt x="191916" y="3157094"/>
                  <a:pt x="191916" y="3157094"/>
                  <a:pt x="191916" y="3157094"/>
                </a:cubicBezTo>
                <a:cubicBezTo>
                  <a:pt x="60206" y="3232277"/>
                  <a:pt x="0" y="3303778"/>
                  <a:pt x="0" y="3525901"/>
                </a:cubicBezTo>
                <a:cubicBezTo>
                  <a:pt x="0" y="12549429"/>
                  <a:pt x="0" y="12549429"/>
                  <a:pt x="0" y="12549429"/>
                </a:cubicBezTo>
                <a:cubicBezTo>
                  <a:pt x="0" y="12696178"/>
                  <a:pt x="116651" y="12812831"/>
                  <a:pt x="259645" y="12812831"/>
                </a:cubicBezTo>
                <a:cubicBezTo>
                  <a:pt x="5565413" y="12812831"/>
                  <a:pt x="5565413" y="12812831"/>
                  <a:pt x="5565413" y="12812831"/>
                </a:cubicBezTo>
                <a:cubicBezTo>
                  <a:pt x="5708415" y="12812831"/>
                  <a:pt x="5825001" y="12696178"/>
                  <a:pt x="5825001" y="12549429"/>
                </a:cubicBezTo>
                <a:cubicBezTo>
                  <a:pt x="5825001" y="285877"/>
                  <a:pt x="5825001" y="285877"/>
                  <a:pt x="5825001" y="285877"/>
                </a:cubicBezTo>
                <a:cubicBezTo>
                  <a:pt x="5825001" y="188087"/>
                  <a:pt x="5772422" y="97790"/>
                  <a:pt x="5685809" y="48896"/>
                </a:cubicBezTo>
              </a:path>
            </a:pathLst>
          </a:custGeom>
          <a:solidFill>
            <a:srgbClr val="F9AE00">
              <a:alpha val="100000"/>
            </a:srgbClr>
          </a:solidFill>
          <a:ln w="468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reeform 4"/>
          <p:cNvSpPr/>
          <p:nvPr/>
        </p:nvSpPr>
        <p:spPr>
          <a:xfrm rot="1">
            <a:off x="3641602" y="404939"/>
            <a:ext cx="346347" cy="158339"/>
          </a:xfrm>
          <a:custGeom>
            <a:avLst/>
            <a:gdLst/>
            <a:ahLst/>
            <a:cxnLst/>
            <a:rect l="0" t="0" r="0" b="0"/>
            <a:pathLst>
              <a:path w="2871090" h="1316990">
                <a:moveTo>
                  <a:pt x="1433704" y="737490"/>
                </a:moveTo>
                <a:cubicBezTo>
                  <a:pt x="1768602" y="737490"/>
                  <a:pt x="2050796" y="963296"/>
                  <a:pt x="2122297" y="1286892"/>
                </a:cubicBezTo>
                <a:cubicBezTo>
                  <a:pt x="2126108" y="1305687"/>
                  <a:pt x="2141093" y="1316990"/>
                  <a:pt x="2159890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33497" y="1316990"/>
                  <a:pt x="2833497" y="1316990"/>
                  <a:pt x="2833497" y="1316990"/>
                </a:cubicBezTo>
                <a:cubicBezTo>
                  <a:pt x="2852293" y="1316990"/>
                  <a:pt x="2871090" y="1301878"/>
                  <a:pt x="2871090" y="1279398"/>
                </a:cubicBezTo>
                <a:cubicBezTo>
                  <a:pt x="2871090" y="993395"/>
                  <a:pt x="2543811" y="0"/>
                  <a:pt x="1433704" y="0"/>
                </a:cubicBezTo>
                <a:cubicBezTo>
                  <a:pt x="323596" y="0"/>
                  <a:pt x="0" y="993395"/>
                  <a:pt x="0" y="1279398"/>
                </a:cubicBezTo>
                <a:cubicBezTo>
                  <a:pt x="0" y="1301878"/>
                  <a:pt x="14987" y="1316990"/>
                  <a:pt x="33910" y="1316990"/>
                </a:cubicBezTo>
                <a:cubicBezTo>
                  <a:pt x="33910" y="1316990"/>
                  <a:pt x="33910" y="1316990"/>
                  <a:pt x="33910" y="1316990"/>
                </a:cubicBezTo>
                <a:cubicBezTo>
                  <a:pt x="711200" y="1316990"/>
                  <a:pt x="711200" y="1316990"/>
                  <a:pt x="711200" y="1316990"/>
                </a:cubicBezTo>
                <a:cubicBezTo>
                  <a:pt x="726187" y="1316990"/>
                  <a:pt x="741299" y="1305687"/>
                  <a:pt x="745110" y="1286892"/>
                </a:cubicBezTo>
                <a:cubicBezTo>
                  <a:pt x="816611" y="963296"/>
                  <a:pt x="1102488" y="737490"/>
                  <a:pt x="1433704" y="7374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5"/>
          <p:cNvSpPr/>
          <p:nvPr/>
        </p:nvSpPr>
        <p:spPr>
          <a:xfrm rot="1">
            <a:off x="3641602" y="592685"/>
            <a:ext cx="346347" cy="158342"/>
          </a:xfrm>
          <a:custGeom>
            <a:avLst/>
            <a:gdLst/>
            <a:ahLst/>
            <a:cxnLst/>
            <a:rect l="0" t="0" r="0" b="0"/>
            <a:pathLst>
              <a:path w="2871090" h="1317013">
                <a:moveTo>
                  <a:pt x="1433704" y="579476"/>
                </a:moveTo>
                <a:cubicBezTo>
                  <a:pt x="1768602" y="579476"/>
                  <a:pt x="2050796" y="353695"/>
                  <a:pt x="2122297" y="30100"/>
                </a:cubicBezTo>
                <a:cubicBezTo>
                  <a:pt x="2126108" y="11303"/>
                  <a:pt x="2141093" y="0"/>
                  <a:pt x="2159890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33497" y="0"/>
                  <a:pt x="2833497" y="0"/>
                  <a:pt x="2833497" y="0"/>
                </a:cubicBezTo>
                <a:cubicBezTo>
                  <a:pt x="2852293" y="0"/>
                  <a:pt x="2871090" y="14986"/>
                  <a:pt x="2871090" y="37592"/>
                </a:cubicBezTo>
                <a:cubicBezTo>
                  <a:pt x="2871090" y="323597"/>
                  <a:pt x="2543811" y="1317013"/>
                  <a:pt x="1433704" y="1317013"/>
                </a:cubicBezTo>
                <a:cubicBezTo>
                  <a:pt x="323596" y="1317013"/>
                  <a:pt x="0" y="323597"/>
                  <a:pt x="0" y="37592"/>
                </a:cubicBezTo>
                <a:cubicBezTo>
                  <a:pt x="0" y="14986"/>
                  <a:pt x="14987" y="0"/>
                  <a:pt x="33910" y="0"/>
                </a:cubicBezTo>
                <a:cubicBezTo>
                  <a:pt x="33910" y="0"/>
                  <a:pt x="33910" y="0"/>
                  <a:pt x="33910" y="0"/>
                </a:cubicBezTo>
                <a:cubicBezTo>
                  <a:pt x="711200" y="0"/>
                  <a:pt x="711200" y="0"/>
                  <a:pt x="711200" y="0"/>
                </a:cubicBezTo>
                <a:cubicBezTo>
                  <a:pt x="726187" y="0"/>
                  <a:pt x="741299" y="11303"/>
                  <a:pt x="745110" y="30100"/>
                </a:cubicBezTo>
                <a:cubicBezTo>
                  <a:pt x="816611" y="353695"/>
                  <a:pt x="1102488" y="579476"/>
                  <a:pt x="1433704" y="579476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reeform 6"/>
          <p:cNvSpPr/>
          <p:nvPr/>
        </p:nvSpPr>
        <p:spPr>
          <a:xfrm rot="1">
            <a:off x="2924380" y="521655"/>
            <a:ext cx="92151" cy="223039"/>
          </a:xfrm>
          <a:custGeom>
            <a:avLst/>
            <a:gdLst/>
            <a:ahLst/>
            <a:cxnLst/>
            <a:rect l="0" t="0" r="0" b="0"/>
            <a:pathLst>
              <a:path w="763904" h="1855137">
                <a:moveTo>
                  <a:pt x="763904" y="1821270"/>
                </a:moveTo>
                <a:cubicBezTo>
                  <a:pt x="763904" y="1840083"/>
                  <a:pt x="748791" y="1855137"/>
                  <a:pt x="729996" y="1855137"/>
                </a:cubicBezTo>
                <a:cubicBezTo>
                  <a:pt x="33909" y="1855137"/>
                  <a:pt x="33909" y="1855137"/>
                  <a:pt x="33909" y="1855137"/>
                </a:cubicBezTo>
                <a:cubicBezTo>
                  <a:pt x="15113" y="1855137"/>
                  <a:pt x="0" y="1840083"/>
                  <a:pt x="0" y="1821270"/>
                </a:cubicBezTo>
                <a:cubicBezTo>
                  <a:pt x="0" y="33908"/>
                  <a:pt x="0" y="33908"/>
                  <a:pt x="0" y="33908"/>
                </a:cubicBezTo>
                <a:cubicBezTo>
                  <a:pt x="0" y="14985"/>
                  <a:pt x="15113" y="0"/>
                  <a:pt x="33909" y="0"/>
                </a:cubicBezTo>
                <a:cubicBezTo>
                  <a:pt x="729996" y="0"/>
                  <a:pt x="729996" y="0"/>
                  <a:pt x="729996" y="0"/>
                </a:cubicBezTo>
                <a:cubicBezTo>
                  <a:pt x="748791" y="0"/>
                  <a:pt x="763904" y="14985"/>
                  <a:pt x="763904" y="3390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Freeform 7"/>
          <p:cNvSpPr/>
          <p:nvPr/>
        </p:nvSpPr>
        <p:spPr>
          <a:xfrm rot="1">
            <a:off x="2820430" y="411259"/>
            <a:ext cx="300508" cy="80986"/>
          </a:xfrm>
          <a:custGeom>
            <a:avLst/>
            <a:gdLst/>
            <a:ahLst/>
            <a:cxnLst/>
            <a:rect l="0" t="0" r="0" b="0"/>
            <a:pathLst>
              <a:path w="2491106" h="673609">
                <a:moveTo>
                  <a:pt x="33910" y="673609"/>
                </a:moveTo>
                <a:cubicBezTo>
                  <a:pt x="14986" y="673609"/>
                  <a:pt x="0" y="658622"/>
                  <a:pt x="0" y="639699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4986" y="0"/>
                  <a:pt x="33910" y="0"/>
                </a:cubicBezTo>
                <a:cubicBezTo>
                  <a:pt x="2457197" y="0"/>
                  <a:pt x="2457197" y="0"/>
                  <a:pt x="2457197" y="0"/>
                </a:cubicBezTo>
                <a:cubicBezTo>
                  <a:pt x="2475993" y="0"/>
                  <a:pt x="2491106" y="15114"/>
                  <a:pt x="2491106" y="33909"/>
                </a:cubicBezTo>
                <a:cubicBezTo>
                  <a:pt x="2491106" y="639699"/>
                  <a:pt x="2491106" y="639699"/>
                  <a:pt x="2491106" y="639699"/>
                </a:cubicBezTo>
                <a:cubicBezTo>
                  <a:pt x="2491106" y="658622"/>
                  <a:pt x="2475993" y="673609"/>
                  <a:pt x="2457197" y="6736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reeform 8"/>
          <p:cNvSpPr/>
          <p:nvPr/>
        </p:nvSpPr>
        <p:spPr>
          <a:xfrm rot="1">
            <a:off x="2551252" y="541566"/>
            <a:ext cx="131188" cy="72833"/>
          </a:xfrm>
          <a:custGeom>
            <a:avLst/>
            <a:gdLst/>
            <a:ahLst/>
            <a:cxnLst/>
            <a:rect l="0" t="0" r="0" b="0"/>
            <a:pathLst>
              <a:path w="1087501" h="605790">
                <a:moveTo>
                  <a:pt x="37591" y="605790"/>
                </a:moveTo>
                <a:cubicBezTo>
                  <a:pt x="18796" y="605790"/>
                  <a:pt x="0" y="590741"/>
                  <a:pt x="0" y="571932"/>
                </a:cubicBezTo>
                <a:cubicBezTo>
                  <a:pt x="0" y="33782"/>
                  <a:pt x="0" y="33782"/>
                  <a:pt x="0" y="33782"/>
                </a:cubicBezTo>
                <a:cubicBezTo>
                  <a:pt x="0" y="14987"/>
                  <a:pt x="18796" y="0"/>
                  <a:pt x="37591" y="0"/>
                </a:cubicBezTo>
                <a:cubicBezTo>
                  <a:pt x="1053591" y="0"/>
                  <a:pt x="1053591" y="0"/>
                  <a:pt x="1053591" y="0"/>
                </a:cubicBezTo>
                <a:cubicBezTo>
                  <a:pt x="1072388" y="0"/>
                  <a:pt x="1087501" y="14987"/>
                  <a:pt x="1087501" y="33782"/>
                </a:cubicBezTo>
                <a:cubicBezTo>
                  <a:pt x="1087501" y="571932"/>
                  <a:pt x="1087501" y="571932"/>
                  <a:pt x="1087501" y="571932"/>
                </a:cubicBezTo>
                <a:cubicBezTo>
                  <a:pt x="1087501" y="590741"/>
                  <a:pt x="1072388" y="605790"/>
                  <a:pt x="1053591" y="60579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9"/>
          <p:cNvSpPr/>
          <p:nvPr/>
        </p:nvSpPr>
        <p:spPr>
          <a:xfrm rot="1">
            <a:off x="2430038" y="411259"/>
            <a:ext cx="271461" cy="333434"/>
          </a:xfrm>
          <a:custGeom>
            <a:avLst/>
            <a:gdLst/>
            <a:ahLst/>
            <a:cxnLst/>
            <a:rect l="0" t="0" r="0" b="0"/>
            <a:pathLst>
              <a:path w="2250313" h="2773348">
                <a:moveTo>
                  <a:pt x="2216403" y="2099780"/>
                </a:moveTo>
                <a:cubicBezTo>
                  <a:pt x="763905" y="2099780"/>
                  <a:pt x="763905" y="2099780"/>
                  <a:pt x="763905" y="2099780"/>
                </a:cubicBezTo>
                <a:cubicBezTo>
                  <a:pt x="763905" y="673609"/>
                  <a:pt x="763905" y="673609"/>
                  <a:pt x="763905" y="673609"/>
                </a:cubicBezTo>
                <a:cubicBezTo>
                  <a:pt x="2197607" y="673609"/>
                  <a:pt x="2197607" y="673609"/>
                  <a:pt x="2197607" y="673609"/>
                </a:cubicBezTo>
                <a:cubicBezTo>
                  <a:pt x="2216403" y="673609"/>
                  <a:pt x="2231517" y="658622"/>
                  <a:pt x="2231517" y="639699"/>
                </a:cubicBezTo>
                <a:cubicBezTo>
                  <a:pt x="2231517" y="33909"/>
                  <a:pt x="2231517" y="33909"/>
                  <a:pt x="2231517" y="33909"/>
                </a:cubicBezTo>
                <a:cubicBezTo>
                  <a:pt x="2231517" y="15114"/>
                  <a:pt x="2216403" y="0"/>
                  <a:pt x="2197607" y="0"/>
                </a:cubicBezTo>
                <a:cubicBezTo>
                  <a:pt x="33908" y="0"/>
                  <a:pt x="33908" y="0"/>
                  <a:pt x="3390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3908" y="2773348"/>
                </a:cubicBezTo>
                <a:cubicBezTo>
                  <a:pt x="2216403" y="2773348"/>
                  <a:pt x="2216403" y="2773348"/>
                  <a:pt x="2216403" y="2773348"/>
                </a:cubicBezTo>
                <a:cubicBezTo>
                  <a:pt x="2235200" y="2773348"/>
                  <a:pt x="2250313" y="2758294"/>
                  <a:pt x="2250313" y="2739481"/>
                </a:cubicBezTo>
                <a:cubicBezTo>
                  <a:pt x="2250313" y="2133639"/>
                  <a:pt x="2250313" y="2133639"/>
                  <a:pt x="2250313" y="2133639"/>
                </a:cubicBezTo>
                <a:cubicBezTo>
                  <a:pt x="2250313" y="2114830"/>
                  <a:pt x="2235200" y="2099780"/>
                  <a:pt x="2216403" y="209978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4" y="406342"/>
            <a:ext cx="356933" cy="339878"/>
          </a:xfrm>
          <a:prstGeom prst="rect">
            <a:avLst/>
          </a:prstGeom>
          <a:noFill/>
        </p:spPr>
      </p:pic>
      <p:sp>
        <p:nvSpPr>
          <p:cNvPr id="11" name="Freeform 11"/>
          <p:cNvSpPr/>
          <p:nvPr/>
        </p:nvSpPr>
        <p:spPr>
          <a:xfrm rot="1">
            <a:off x="2192634" y="542465"/>
            <a:ext cx="92151" cy="202228"/>
          </a:xfrm>
          <a:custGeom>
            <a:avLst/>
            <a:gdLst/>
            <a:ahLst/>
            <a:cxnLst/>
            <a:rect l="0" t="0" r="0" b="0"/>
            <a:pathLst>
              <a:path w="763904" h="1682036">
                <a:moveTo>
                  <a:pt x="745109" y="7493"/>
                </a:moveTo>
                <a:cubicBezTo>
                  <a:pt x="733806" y="0"/>
                  <a:pt x="722503" y="0"/>
                  <a:pt x="711200" y="7493"/>
                </a:cubicBezTo>
                <a:cubicBezTo>
                  <a:pt x="26416" y="413893"/>
                  <a:pt x="26416" y="413893"/>
                  <a:pt x="26416" y="413893"/>
                </a:cubicBezTo>
                <a:cubicBezTo>
                  <a:pt x="7492" y="425196"/>
                  <a:pt x="0" y="436499"/>
                  <a:pt x="0" y="462788"/>
                </a:cubicBezTo>
                <a:cubicBezTo>
                  <a:pt x="0" y="1648169"/>
                  <a:pt x="0" y="1648169"/>
                  <a:pt x="0" y="1648169"/>
                </a:cubicBezTo>
                <a:cubicBezTo>
                  <a:pt x="0" y="1666982"/>
                  <a:pt x="15113" y="1682036"/>
                  <a:pt x="33909" y="1682036"/>
                </a:cubicBezTo>
                <a:cubicBezTo>
                  <a:pt x="729995" y="1682036"/>
                  <a:pt x="729995" y="1682036"/>
                  <a:pt x="729995" y="1682036"/>
                </a:cubicBezTo>
                <a:cubicBezTo>
                  <a:pt x="748791" y="1682036"/>
                  <a:pt x="763904" y="1666982"/>
                  <a:pt x="763904" y="1648169"/>
                </a:cubicBezTo>
                <a:cubicBezTo>
                  <a:pt x="763904" y="37591"/>
                  <a:pt x="763904" y="37591"/>
                  <a:pt x="763904" y="37591"/>
                </a:cubicBezTo>
                <a:cubicBezTo>
                  <a:pt x="763904" y="26288"/>
                  <a:pt x="756411" y="14985"/>
                  <a:pt x="745109" y="7493"/>
                </a:cubicBezTo>
              </a:path>
            </a:pathLst>
          </a:custGeom>
          <a:solidFill>
            <a:srgbClr val="F9AE00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12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29995" y="0"/>
                </a:moveTo>
                <a:cubicBezTo>
                  <a:pt x="37718" y="0"/>
                  <a:pt x="37718" y="0"/>
                  <a:pt x="37718" y="0"/>
                </a:cubicBezTo>
                <a:cubicBezTo>
                  <a:pt x="15113" y="0"/>
                  <a:pt x="0" y="15114"/>
                  <a:pt x="0" y="33909"/>
                </a:cubicBezTo>
                <a:cubicBezTo>
                  <a:pt x="0" y="2739481"/>
                  <a:pt x="0" y="2739481"/>
                  <a:pt x="0" y="2739481"/>
                </a:cubicBezTo>
                <a:cubicBezTo>
                  <a:pt x="0" y="2758294"/>
                  <a:pt x="15113" y="2773348"/>
                  <a:pt x="37718" y="2773348"/>
                </a:cubicBezTo>
                <a:cubicBezTo>
                  <a:pt x="729995" y="2773348"/>
                  <a:pt x="729995" y="2773348"/>
                  <a:pt x="729995" y="2773348"/>
                </a:cubicBezTo>
                <a:cubicBezTo>
                  <a:pt x="748918" y="2773348"/>
                  <a:pt x="763905" y="2758294"/>
                  <a:pt x="763905" y="2739481"/>
                </a:cubicBezTo>
                <a:cubicBezTo>
                  <a:pt x="763905" y="33909"/>
                  <a:pt x="763905" y="33909"/>
                  <a:pt x="763905" y="33909"/>
                </a:cubicBezTo>
                <a:cubicBezTo>
                  <a:pt x="763905" y="15114"/>
                  <a:pt x="748918" y="0"/>
                  <a:pt x="729995" y="0"/>
                </a:cubicBezTo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 13"/>
          <p:cNvSpPr/>
          <p:nvPr/>
        </p:nvSpPr>
        <p:spPr>
          <a:xfrm rot="1">
            <a:off x="3233054" y="411259"/>
            <a:ext cx="92151" cy="333434"/>
          </a:xfrm>
          <a:custGeom>
            <a:avLst/>
            <a:gdLst/>
            <a:ahLst/>
            <a:cxnLst/>
            <a:rect l="0" t="0" r="0" b="0"/>
            <a:pathLst>
              <a:path w="763905" h="2773348">
                <a:moveTo>
                  <a:pt x="763905" y="2739481"/>
                </a:moveTo>
                <a:cubicBezTo>
                  <a:pt x="763905" y="2758294"/>
                  <a:pt x="748918" y="2773348"/>
                  <a:pt x="729995" y="2773348"/>
                </a:cubicBezTo>
                <a:cubicBezTo>
                  <a:pt x="33908" y="2773348"/>
                  <a:pt x="33908" y="2773348"/>
                  <a:pt x="33908" y="2773348"/>
                </a:cubicBezTo>
                <a:cubicBezTo>
                  <a:pt x="15113" y="2773348"/>
                  <a:pt x="0" y="2758294"/>
                  <a:pt x="0" y="2739481"/>
                </a:cubicBezTo>
                <a:cubicBezTo>
                  <a:pt x="0" y="33909"/>
                  <a:pt x="0" y="33909"/>
                  <a:pt x="0" y="33909"/>
                </a:cubicBezTo>
                <a:cubicBezTo>
                  <a:pt x="0" y="15114"/>
                  <a:pt x="15113" y="0"/>
                  <a:pt x="33908" y="0"/>
                </a:cubicBezTo>
                <a:cubicBezTo>
                  <a:pt x="729995" y="0"/>
                  <a:pt x="729995" y="0"/>
                  <a:pt x="729995" y="0"/>
                </a:cubicBezTo>
                <a:cubicBezTo>
                  <a:pt x="748918" y="0"/>
                  <a:pt x="763905" y="15114"/>
                  <a:pt x="763905" y="3390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526">
            <a:noFill/>
          </a:ln>
          <a:effectDag name="">
            <a:xfrm kx="1"/>
          </a:effectDag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641" y="409732"/>
            <a:ext cx="177363" cy="336488"/>
          </a:xfrm>
          <a:prstGeom prst="rect">
            <a:avLst/>
          </a:prstGeom>
          <a:noFill/>
        </p:spPr>
      </p:pic>
      <p:sp>
        <p:nvSpPr>
          <p:cNvPr id="15" name="Rectangle 15"/>
          <p:cNvSpPr/>
          <p:nvPr/>
        </p:nvSpPr>
        <p:spPr>
          <a:xfrm>
            <a:off x="2667304" y="1807631"/>
            <a:ext cx="6082060" cy="1474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ONLINE TENDERING –RFP</a:t>
            </a:r>
          </a:p>
          <a:p>
            <a:pPr marL="0"/>
            <a:r>
              <a:rPr lang="en-US" sz="3194" b="1" dirty="0">
                <a:solidFill>
                  <a:srgbClr val="FFFFFF"/>
                </a:solidFill>
                <a:latin typeface="Verdana-Bold"/>
              </a:rPr>
              <a:t>REQUEST FOR PRICE –</a:t>
            </a:r>
          </a:p>
          <a:p>
            <a:pPr marL="0"/>
            <a:r>
              <a:rPr lang="en-US" sz="3194" b="1" i="0" spc="0" baseline="0" dirty="0">
                <a:solidFill>
                  <a:srgbClr val="FFFFFF"/>
                </a:solidFill>
                <a:latin typeface="Verdana-Bold"/>
              </a:rPr>
              <a:t>SUPPLIER GUIDE</a:t>
            </a:r>
          </a:p>
        </p:txBody>
      </p:sp>
      <p:sp>
        <p:nvSpPr>
          <p:cNvPr id="18" name="Rectangle 18"/>
          <p:cNvSpPr/>
          <p:nvPr/>
        </p:nvSpPr>
        <p:spPr>
          <a:xfrm>
            <a:off x="2756916" y="3521098"/>
            <a:ext cx="1713884" cy="4909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Düsseldorf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January</a:t>
            </a:r>
            <a:r>
              <a:rPr lang="en-US" sz="1610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2024</a:t>
            </a:r>
          </a:p>
        </p:txBody>
      </p:sp>
      <p:sp>
        <p:nvSpPr>
          <p:cNvPr id="20" name="Rectangle 20"/>
          <p:cNvSpPr/>
          <p:nvPr/>
        </p:nvSpPr>
        <p:spPr>
          <a:xfrm>
            <a:off x="2756917" y="4253000"/>
            <a:ext cx="3956455" cy="73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Process</a:t>
            </a:r>
            <a:r>
              <a:rPr lang="en-US" sz="1607" b="0" i="0" spc="-35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Consulting</a:t>
            </a:r>
            <a:r>
              <a:rPr lang="en-US" sz="1607" b="0" i="0" spc="-14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Offer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Solution:</a:t>
            </a:r>
          </a:p>
          <a:p>
            <a:pPr marL="0">
              <a:lnSpc>
                <a:spcPts val="1920"/>
              </a:lnSpc>
            </a:pP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Email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: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 eso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g@so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rci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n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gs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u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pp</a:t>
            </a:r>
            <a:r>
              <a:rPr lang="en-US" sz="1610" b="0" i="0" spc="-17" baseline="0" dirty="0">
                <a:solidFill>
                  <a:srgbClr val="FFFFFF"/>
                </a:solidFill>
                <a:latin typeface="Verdana"/>
              </a:rPr>
              <a:t>o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r</a:t>
            </a:r>
            <a:r>
              <a:rPr lang="en-US" sz="1610" b="0" i="0" spc="-11" baseline="0" dirty="0">
                <a:solidFill>
                  <a:srgbClr val="FFFFFF"/>
                </a:solidFill>
                <a:latin typeface="Verdana"/>
              </a:rPr>
              <a:t>t</a:t>
            </a:r>
            <a:r>
              <a:rPr lang="en-US" sz="1610" b="0" i="0" spc="0" baseline="0" dirty="0">
                <a:solidFill>
                  <a:srgbClr val="FFFFFF"/>
                </a:solidFill>
                <a:latin typeface="Verdana"/>
              </a:rPr>
              <a:t>.de </a:t>
            </a:r>
          </a:p>
          <a:p>
            <a:pPr marL="0">
              <a:lnSpc>
                <a:spcPts val="1921"/>
              </a:lnSpc>
            </a:pP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Phone</a:t>
            </a:r>
            <a:r>
              <a:rPr lang="en-US" sz="1607" b="0" i="0" spc="-1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+49</a:t>
            </a:r>
            <a:r>
              <a:rPr lang="en-US" sz="1607" b="0" i="0" spc="-38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211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969</a:t>
            </a:r>
            <a:r>
              <a:rPr lang="en-US" sz="1607" b="0" i="0" spc="-62" baseline="0" dirty="0">
                <a:solidFill>
                  <a:srgbClr val="FFFFFF"/>
                </a:solidFill>
                <a:latin typeface="Verdana"/>
              </a:rPr>
              <a:t> </a:t>
            </a:r>
            <a:r>
              <a:rPr lang="en-US" sz="1607" b="0" i="0" spc="0" baseline="0" dirty="0">
                <a:solidFill>
                  <a:srgbClr val="FFFFFF"/>
                </a:solidFill>
                <a:latin typeface="Verdana"/>
              </a:rPr>
              <a:t>4747</a:t>
            </a:r>
          </a:p>
        </p:txBody>
      </p:sp>
      <p:sp>
        <p:nvSpPr>
          <p:cNvPr id="21" name="Rectangle 21"/>
          <p:cNvSpPr/>
          <p:nvPr/>
        </p:nvSpPr>
        <p:spPr>
          <a:xfrm>
            <a:off x="1927251" y="6568232"/>
            <a:ext cx="5812969" cy="1000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3590264" algn="l"/>
              </a:tabLst>
            </a:pPr>
            <a:r>
              <a:rPr lang="en-US" sz="648" b="0" i="0" spc="0" baseline="0" dirty="0">
                <a:solidFill>
                  <a:srgbClr val="003B7E"/>
                </a:solidFill>
                <a:latin typeface="Arial"/>
              </a:rPr>
              <a:t>0	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©</a:t>
            </a:r>
            <a:r>
              <a:rPr lang="en-US" sz="650" b="0" i="0" spc="-12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ME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T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RO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AG.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ff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er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Sounding Board.</a:t>
            </a:r>
            <a:r>
              <a:rPr lang="en-US" sz="650" b="0" i="0" spc="-13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For</a:t>
            </a:r>
            <a:r>
              <a:rPr lang="en-US" sz="650" b="0" i="0" spc="-37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internal use</a:t>
            </a:r>
            <a:r>
              <a:rPr lang="en-US" sz="650" b="0" i="0" spc="-14" baseline="0" dirty="0">
                <a:solidFill>
                  <a:srgbClr val="003B7E"/>
                </a:solidFill>
                <a:latin typeface="Arial"/>
              </a:rPr>
              <a:t> </a:t>
            </a:r>
            <a:r>
              <a:rPr lang="en-US" sz="650" b="0" i="0" spc="0" baseline="0" dirty="0">
                <a:solidFill>
                  <a:srgbClr val="003B7E"/>
                </a:solidFill>
                <a:latin typeface="Arial"/>
              </a:rPr>
              <a:t>only.</a:t>
            </a:r>
          </a:p>
        </p:txBody>
      </p:sp>
    </p:spTree>
    <p:extLst>
      <p:ext uri="{BB962C8B-B14F-4D97-AF65-F5344CB8AC3E}">
        <p14:creationId xmlns:p14="http://schemas.microsoft.com/office/powerpoint/2010/main" val="407872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62" y="264109"/>
            <a:ext cx="8457647" cy="57591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place values in the tender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7936" y="1029854"/>
            <a:ext cx="8418773" cy="8640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Tender elements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tab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blue arrows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to see the action icon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Place values 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icon</a:t>
            </a:r>
          </a:p>
          <a:p>
            <a:pPr marL="0" indent="0">
              <a:buNone/>
            </a:pPr>
            <a:endParaRPr lang="en-US" altLang="de-DE" sz="1400" kern="10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altLang="de-DE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4394589-58A9-4BF8-8372-D3E55185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6" y="2371737"/>
            <a:ext cx="10940117" cy="32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7" y="265805"/>
            <a:ext cx="8457647" cy="50145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enter and Publish your prices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0170" y="767257"/>
            <a:ext cx="8457647" cy="17240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Ener your prices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Save as draft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Publish all tabs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to send your answers to the buyer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use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Export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and then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Import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icons to insert your prices via excel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change your answers while the project status is Online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You can Logout from eSourcing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B0AC835-A990-4386-83F5-EBB3A972D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48" y="2992781"/>
            <a:ext cx="9968096" cy="30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D7E2B-75CF-527E-492F-408D6E90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8690"/>
          </a:xfrm>
        </p:spPr>
        <p:txBody>
          <a:bodyPr>
            <a:normAutofit/>
          </a:bodyPr>
          <a:lstStyle/>
          <a:p>
            <a:r>
              <a:rPr lang="en-US" sz="2000" b="1" spc="-10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Contact 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1F06-BB42-B38B-7947-9D94A9AEB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technical</a:t>
            </a:r>
            <a:r>
              <a:rPr lang="en-US" sz="1600" spc="-9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issues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during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auction,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immediatel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buyer.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12178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you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</a:t>
            </a:r>
            <a:r>
              <a:rPr lang="en-US" sz="1600" spc="4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hesitate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contactin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42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Process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Consulting</a:t>
            </a:r>
            <a:r>
              <a:rPr lang="en-US" sz="1600" spc="-6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Hotline: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spc="-1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</a:t>
            </a:r>
            <a:r>
              <a:rPr lang="en-US" sz="1600" spc="4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hu.: 	08:00</a:t>
            </a:r>
            <a:r>
              <a:rPr lang="en-US" sz="1600" spc="-4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18:00  </a:t>
            </a:r>
          </a:p>
          <a:p>
            <a:pPr marL="0" marR="4878705" indent="0" algn="just">
              <a:lnSpc>
                <a:spcPts val="259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97485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Fri.:	08:00</a:t>
            </a:r>
            <a:r>
              <a:rPr lang="en-US" sz="1600" spc="-4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16:00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6257E-A165-0576-58ED-50E1F35E4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950"/>
          <a:stretch/>
        </p:blipFill>
        <p:spPr>
          <a:xfrm>
            <a:off x="5903414" y="2016581"/>
            <a:ext cx="4109885" cy="3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8273-D74B-7D46-0A98-36EB1F00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77" y="365126"/>
            <a:ext cx="10806723" cy="408598"/>
          </a:xfrm>
        </p:spPr>
        <p:txBody>
          <a:bodyPr>
            <a:noAutofit/>
          </a:bodyPr>
          <a:lstStyle/>
          <a:p>
            <a:r>
              <a:rPr lang="en-US" sz="2400" b="1" i="0" spc="0" baseline="0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3F5F7-BBBB-FC44-5A4E-5BEA860283D1}"/>
              </a:ext>
            </a:extLst>
          </p:cNvPr>
          <p:cNvSpPr txBox="1"/>
          <p:nvPr/>
        </p:nvSpPr>
        <p:spPr>
          <a:xfrm>
            <a:off x="647700" y="923925"/>
            <a:ext cx="107061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spc="-133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have been in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ited</a:t>
            </a:r>
            <a:r>
              <a:rPr lang="en-US" sz="1600" b="0" i="0" spc="-3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to participate</a:t>
            </a:r>
            <a:r>
              <a:rPr lang="en-US" sz="1600" b="0" i="0" spc="-4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1600" b="0" i="0" spc="-1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an RFP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spc="-165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600" b="0" i="0" spc="-6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our prices,</a:t>
            </a:r>
            <a:r>
              <a:rPr lang="en-US" sz="1600" b="0" i="0" spc="-37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1600" b="0" i="0" spc="-32" baseline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be using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32" baseline="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 spc="-83" baseline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-based 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eSourcin</a:t>
            </a:r>
            <a:r>
              <a:rPr lang="en-US" sz="1600" b="0" i="0" spc="43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en-US" sz="1600" b="0" i="0" spc="-35" baseline="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1600" b="0" i="0" spc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600" b="0" i="0" spc="-16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ided b</a:t>
            </a:r>
            <a:r>
              <a:rPr lang="en-US" sz="1600" b="0" i="0" spc="-12" baseline="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spc="-20" baseline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en-US" sz="1600" b="0" i="0" spc="-11" baseline="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0" i="0" spc="0" baseline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  <a:p>
            <a:pPr marL="285750" marR="0" indent="-285750">
              <a:spcBef>
                <a:spcPts val="1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any technical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questions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concerning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platform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contact</a:t>
            </a:r>
            <a:r>
              <a:rPr lang="en-US" sz="1600" spc="-3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Solutions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Services: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>
              <a:lnSpc>
                <a:spcPts val="263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esourcing@sourci</a:t>
            </a:r>
            <a:r>
              <a:rPr lang="en-US" sz="1600" spc="-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gsupport.de 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Phone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+49 2</a:t>
            </a:r>
            <a:r>
              <a:rPr lang="en-US" sz="1600" spc="-12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969 4747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br>
              <a:rPr lang="en-US" sz="1800" dirty="0">
                <a:solidFill>
                  <a:srgbClr val="01030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C4CD7-4A57-4FBC-937F-62D21AA3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32" y="2308650"/>
            <a:ext cx="9005827" cy="40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3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9CC9-E927-6CB2-FF4C-C190A661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478441"/>
            <a:ext cx="10515600" cy="53994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How to Log-in to eSourcing: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D253-1866-AAB6-EEE5-EA96B7BE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232" y="1355269"/>
            <a:ext cx="10677525" cy="52718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de-DE" sz="1800" dirty="0">
                <a:solidFill>
                  <a:srgbClr val="000000"/>
                </a:solidFill>
                <a:latin typeface="Arial" pitchFamily="34" charset="0"/>
              </a:rPr>
              <a:t>Log-in to eSourcing using one of the methods below:</a:t>
            </a:r>
          </a:p>
          <a:p>
            <a:pPr marL="742950" lvl="1" indent="-285750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Log-in via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hlinkClick r:id="rId2"/>
              </a:rPr>
              <a:t>Metro Link Plus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[Suppliers onboarded in MLP]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Other languages are available by exchanging in the URL the Country Code</a:t>
            </a:r>
          </a:p>
          <a:p>
            <a:pPr marL="1200150" lvl="2" indent="-285750">
              <a:lnSpc>
                <a:spcPct val="200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Example: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hlinkClick r:id="rId3"/>
              </a:rPr>
              <a:t>https://it.metrolink-plus.com/</a:t>
            </a: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  <a:p>
            <a:pPr marL="742950" lvl="1" indent="-285750">
              <a:lnSpc>
                <a:spcPct val="200000"/>
              </a:lnSpc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Direct log-in via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hlinkClick r:id="rId4"/>
              </a:rPr>
              <a:t>eSourcing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[Suppliers not onboarded in MLP]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Please click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hlinkClick r:id="rId5"/>
              </a:rPr>
              <a:t>here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</a:rPr>
              <a:t> for more log-in instructions</a:t>
            </a:r>
            <a:endParaRPr lang="it-IT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3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95" y="783228"/>
            <a:ext cx="9030100" cy="1440161"/>
          </a:xfrm>
        </p:spPr>
        <p:txBody>
          <a:bodyPr>
            <a:normAutofit fontScale="85000" lnSpcReduction="10000"/>
          </a:bodyPr>
          <a:lstStyle/>
          <a:p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You will see on the home page your projects that you are invited to</a:t>
            </a:r>
          </a:p>
          <a:p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Here you will find the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General Conditions (GC)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tab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	General Conditions coloured in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green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it means that you already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accepted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the GC</a:t>
            </a:r>
          </a:p>
          <a:p>
            <a:pPr marL="0" indent="0">
              <a:buNone/>
            </a:pP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General Conditions coloured in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red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it means that you did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not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accepted </a:t>
            </a:r>
            <a:r>
              <a:rPr lang="de-DE" sz="1900" b="1" dirty="0">
                <a:solidFill>
                  <a:srgbClr val="000000"/>
                </a:solidFill>
                <a:latin typeface="Arial" panose="020B0604020202020204" pitchFamily="34" charset="0"/>
              </a:rPr>
              <a:t>yet</a:t>
            </a:r>
            <a:r>
              <a:rPr lang="de-DE" sz="1900" dirty="0">
                <a:solidFill>
                  <a:srgbClr val="000000"/>
                </a:solidFill>
                <a:latin typeface="Arial" panose="020B0604020202020204" pitchFamily="34" charset="0"/>
              </a:rPr>
              <a:t> the GC</a:t>
            </a:r>
          </a:p>
          <a:p>
            <a:pPr marL="285750" indent="-285750"/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93" y="260798"/>
            <a:ext cx="8457647" cy="43189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eSourcing HOME page - </a:t>
            </a:r>
            <a:r>
              <a:rPr lang="en-US" sz="2000" b="1" dirty="0" err="1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Synerspace</a:t>
            </a:r>
            <a:endParaRPr lang="en-US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 descr="A screenshot of a computer&#10;&#10;Description automatically generated">
            <a:extLst>
              <a:ext uri="{FF2B5EF4-FFF2-40B4-BE49-F238E27FC236}">
                <a16:creationId xmlns:a16="http://schemas.microsoft.com/office/drawing/2014/main" id="{6A370C35-4956-44D4-8D95-BB58674AE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99" y="2425519"/>
            <a:ext cx="9343621" cy="38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120" y="264373"/>
            <a:ext cx="8457647" cy="575914"/>
          </a:xfrm>
        </p:spPr>
        <p:txBody>
          <a:bodyPr>
            <a:normAutofit/>
          </a:bodyPr>
          <a:lstStyle/>
          <a:p>
            <a:r>
              <a:rPr lang="en-US" altLang="en-US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a project</a:t>
            </a:r>
            <a:endParaRPr lang="en-US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10361" y="629912"/>
            <a:ext cx="4849078" cy="95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cs typeface="+mn-cs"/>
              </a:rPr>
              <a:t>You can find your project in </a:t>
            </a:r>
            <a:r>
              <a:rPr lang="en-US" b="1" dirty="0">
                <a:solidFill>
                  <a:srgbClr val="000000"/>
                </a:solidFill>
                <a:cs typeface="+mn-cs"/>
              </a:rPr>
              <a:t>Tender-Projec</a:t>
            </a:r>
            <a:r>
              <a:rPr lang="en-US" dirty="0">
                <a:solidFill>
                  <a:srgbClr val="000000"/>
                </a:solidFill>
                <a:cs typeface="+mn-cs"/>
              </a:rPr>
              <a:t>t list</a:t>
            </a:r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b="1" kern="1000" dirty="0"/>
          </a:p>
          <a:p>
            <a:pPr marL="0" indent="0">
              <a:buNone/>
            </a:pPr>
            <a:endParaRPr lang="en-US" alt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4AE487-7740-4BBC-9E54-1D9EDA650F98}"/>
              </a:ext>
            </a:extLst>
          </p:cNvPr>
          <p:cNvSpPr txBox="1"/>
          <p:nvPr/>
        </p:nvSpPr>
        <p:spPr>
          <a:xfrm>
            <a:off x="710361" y="3580265"/>
            <a:ext cx="69620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SzPct val="100000"/>
              <a:defRPr/>
            </a:pPr>
            <a:endParaRPr lang="en-US" altLang="de-DE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de-DE" dirty="0"/>
              <a:t>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You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</a:rPr>
              <a:t>can find the project in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</a:rPr>
              <a:t>SynerSpace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43E6D6C-36F3-4168-AEC8-CFE34ADD4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34" y="1554784"/>
            <a:ext cx="2519566" cy="2134164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B305237-EDF9-4FEA-AF84-D43721066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54784"/>
            <a:ext cx="2519566" cy="214719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48BBC3F-12E4-4E7C-BE21-EEB8EBB7A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77" y="4325482"/>
            <a:ext cx="8290855" cy="192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65961" y="298526"/>
            <a:ext cx="8457647" cy="431898"/>
          </a:xfrm>
        </p:spPr>
        <p:txBody>
          <a:bodyPr>
            <a:normAutofit/>
          </a:bodyPr>
          <a:lstStyle/>
          <a:p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access the project</a:t>
            </a:r>
            <a:endParaRPr lang="de-DE" altLang="de-DE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2063552" y="1071319"/>
            <a:ext cx="8457646" cy="1349570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 marL="0" indent="0"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600513" y="1005558"/>
            <a:ext cx="8323095" cy="62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blue arrows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to find the Open action icon</a:t>
            </a:r>
          </a:p>
          <a:p>
            <a:pPr>
              <a:buClrTx/>
            </a:pPr>
            <a:r>
              <a:rPr lang="en-US" altLang="de-DE" dirty="0">
                <a:solidFill>
                  <a:srgbClr val="000000"/>
                </a:solidFill>
                <a:cs typeface="+mn-cs"/>
              </a:rPr>
              <a:t>Click on the grey </a:t>
            </a:r>
            <a:r>
              <a:rPr lang="en-US" altLang="de-DE" b="1" dirty="0">
                <a:solidFill>
                  <a:srgbClr val="000000"/>
                </a:solidFill>
                <a:cs typeface="+mn-cs"/>
              </a:rPr>
              <a:t>Open</a:t>
            </a:r>
            <a:r>
              <a:rPr lang="en-US" altLang="de-DE" dirty="0">
                <a:solidFill>
                  <a:srgbClr val="000000"/>
                </a:solidFill>
                <a:cs typeface="+mn-cs"/>
              </a:rPr>
              <a:t> folder to open the project</a:t>
            </a:r>
          </a:p>
          <a:p>
            <a:pPr>
              <a:buClrTx/>
            </a:pPr>
            <a:endParaRPr lang="en-US" altLang="de-DE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C7EEAF6-DC45-43C4-B1BA-03769BE1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3" y="2006299"/>
            <a:ext cx="10940804" cy="1516547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1F92D01C-E873-401E-A11A-E4E1C0A46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3" y="3609106"/>
            <a:ext cx="10974864" cy="17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6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442238" y="668731"/>
            <a:ext cx="11570089" cy="2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altLang="de-DE" dirty="0"/>
              <a:t>Before you will be able to access the tender, you will need to accept the General conditions </a:t>
            </a:r>
          </a:p>
          <a:p>
            <a:pPr>
              <a:buClrTx/>
            </a:pPr>
            <a:r>
              <a:rPr lang="en-US" altLang="de-DE" dirty="0"/>
              <a:t>Click on </a:t>
            </a:r>
            <a:r>
              <a:rPr lang="en-US" altLang="de-DE" b="1" dirty="0"/>
              <a:t>General Conditions</a:t>
            </a:r>
          </a:p>
          <a:p>
            <a:pPr>
              <a:buClrTx/>
            </a:pPr>
            <a:r>
              <a:rPr lang="en-US" altLang="de-DE" dirty="0"/>
              <a:t>Click on the </a:t>
            </a:r>
            <a:r>
              <a:rPr lang="en-US" altLang="de-DE" b="1" dirty="0"/>
              <a:t>document</a:t>
            </a:r>
            <a:r>
              <a:rPr lang="en-US" altLang="de-DE" dirty="0"/>
              <a:t>/documents set as GC to </a:t>
            </a:r>
            <a:r>
              <a:rPr lang="en-US" altLang="de-DE" b="1" dirty="0"/>
              <a:t>download</a:t>
            </a:r>
            <a:r>
              <a:rPr lang="en-US" altLang="de-DE" dirty="0"/>
              <a:t> them. </a:t>
            </a:r>
          </a:p>
          <a:p>
            <a:pPr>
              <a:buClrTx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</a:t>
            </a:r>
            <a:r>
              <a:rPr lang="en-US" sz="1600" spc="-1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document or in case of a zip file that contains many documents,</a:t>
            </a:r>
            <a:r>
              <a:rPr lang="en-US" sz="1600" spc="-6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still</a:t>
            </a:r>
            <a:r>
              <a:rPr lang="en-US" sz="1600" spc="-55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mandator</a:t>
            </a:r>
            <a:r>
              <a:rPr lang="en-US" sz="1600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download, open and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accept all the</a:t>
            </a:r>
            <a:r>
              <a:rPr lang="en-US" sz="1600" b="1" spc="-1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documents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de-DE" b="1" dirty="0"/>
          </a:p>
          <a:p>
            <a:pPr>
              <a:buClrTx/>
            </a:pPr>
            <a:r>
              <a:rPr lang="en-US" altLang="de-DE" dirty="0"/>
              <a:t>Select </a:t>
            </a:r>
            <a:r>
              <a:rPr lang="en-US" altLang="de-DE" b="1" dirty="0"/>
              <a:t>all documents lines</a:t>
            </a:r>
          </a:p>
          <a:p>
            <a:pPr>
              <a:buClrTx/>
            </a:pPr>
            <a:r>
              <a:rPr lang="en-US" altLang="de-DE" dirty="0"/>
              <a:t>Make a check mark/tick on </a:t>
            </a:r>
            <a:r>
              <a:rPr lang="en-US" altLang="de-DE" b="1" dirty="0"/>
              <a:t>“I have read and accept the General Conditions (GC)”</a:t>
            </a:r>
          </a:p>
          <a:p>
            <a:pPr>
              <a:buClrTx/>
            </a:pPr>
            <a:r>
              <a:rPr lang="en-US" altLang="de-DE" dirty="0"/>
              <a:t>Click on </a:t>
            </a:r>
            <a:r>
              <a:rPr lang="en-US" altLang="de-DE" b="1" dirty="0"/>
              <a:t>Accept</a:t>
            </a:r>
          </a:p>
          <a:p>
            <a:pPr marL="0" indent="0">
              <a:buClrTx/>
              <a:buNone/>
            </a:pPr>
            <a:endParaRPr lang="en-US" altLang="de-DE" b="1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104" y="488713"/>
            <a:ext cx="8611128" cy="360039"/>
          </a:xfrm>
        </p:spPr>
        <p:txBody>
          <a:bodyPr>
            <a:normAutofit fontScale="90000"/>
          </a:bodyPr>
          <a:lstStyle/>
          <a:p>
            <a:r>
              <a:rPr lang="en-US" altLang="de-DE" sz="22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Accept the general conditions</a:t>
            </a:r>
            <a:br>
              <a:rPr lang="en-US" altLang="de-DE" dirty="0"/>
            </a:br>
            <a:endParaRPr lang="en-US" altLang="de-DE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6C4BCE0-E2B1-4D7B-A8E2-0A0F7B0BA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" y="3056155"/>
            <a:ext cx="9997221" cy="34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9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06" y="233902"/>
            <a:ext cx="8457647" cy="413832"/>
          </a:xfrm>
        </p:spPr>
        <p:txBody>
          <a:bodyPr>
            <a:normAutofit/>
          </a:bodyPr>
          <a:lstStyle/>
          <a:p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General Information</a:t>
            </a:r>
            <a:endParaRPr lang="en-US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230" y="805198"/>
            <a:ext cx="8280598" cy="2034290"/>
          </a:xfrm>
        </p:spPr>
        <p:txBody>
          <a:bodyPr>
            <a:normAutofit/>
          </a:bodyPr>
          <a:lstStyle/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After accepting the General Conditions, you will have access to the following tabs: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Project Details: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contains general information on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Project Currencies: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the currency of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My Team: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list of members of your company who are invited in the project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             Documents: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list of tender documents</a:t>
            </a:r>
          </a:p>
          <a:p>
            <a:pPr marL="220663" indent="-220663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SzPct val="70000"/>
              <a:buFont typeface="Wingdings" pitchFamily="2" charset="2"/>
              <a:buChar char="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           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Tender Elements: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access to the price request</a:t>
            </a:r>
          </a:p>
          <a:p>
            <a:pPr marL="468313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de-DE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35D4C0F-A994-498C-AB62-0D3433C95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88" y="3165894"/>
            <a:ext cx="9933444" cy="28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8" y="225708"/>
            <a:ext cx="4510865" cy="395684"/>
          </a:xfrm>
        </p:spPr>
        <p:txBody>
          <a:bodyPr>
            <a:normAutofit fontScale="90000"/>
          </a:bodyPr>
          <a:lstStyle/>
          <a:p>
            <a:r>
              <a:rPr lang="en-US" altLang="de-DE" dirty="0"/>
              <a:t>   </a:t>
            </a:r>
            <a:r>
              <a:rPr lang="en-US" altLang="de-DE" sz="2000" b="1" dirty="0">
                <a:solidFill>
                  <a:srgbClr val="003B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Documents</a:t>
            </a:r>
            <a:endParaRPr lang="en-US" sz="2000" b="1" dirty="0">
              <a:solidFill>
                <a:srgbClr val="003B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024" y="889989"/>
            <a:ext cx="11161922" cy="151216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Documents are found under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Documents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tab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Click on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Download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icon to download the needed document or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Select the document 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 and click on the activated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Download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 icon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Please note that you are also able to upload documents, which you would like to share with buyer with the </a:t>
            </a:r>
            <a:r>
              <a:rPr lang="en-US" altLang="de-DE" sz="1600" b="1" dirty="0">
                <a:solidFill>
                  <a:srgbClr val="000000"/>
                </a:solidFill>
                <a:latin typeface="Arial" pitchFamily="34" charset="0"/>
              </a:rPr>
              <a:t>Upload</a:t>
            </a:r>
            <a:r>
              <a:rPr lang="en-US" altLang="de-DE" sz="1600" dirty="0">
                <a:solidFill>
                  <a:srgbClr val="000000"/>
                </a:solidFill>
                <a:latin typeface="Arial" pitchFamily="34" charset="0"/>
              </a:rPr>
              <a:t> icon</a:t>
            </a:r>
            <a:endParaRPr lang="en-US" altLang="de-DE" sz="1600" dirty="0">
              <a:solidFill>
                <a:srgbClr val="000000"/>
              </a:solidFill>
              <a:latin typeface="Arial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DE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08168" y="5445224"/>
            <a:ext cx="648072" cy="144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70E26-5383-4F6D-A566-4034931BB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21" y="2670753"/>
            <a:ext cx="10945525" cy="31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1c1476e-3236-4add-9655-bdfbec32e949}" enabled="1" method="Privileged" siteId="{64322308-09a9-47a3-8c1c-b82871d6056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759</Words>
  <Application>Microsoft Office PowerPoint</Application>
  <PresentationFormat>Widescreen</PresentationFormat>
  <Paragraphs>104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Verdana-Bold</vt:lpstr>
      <vt:lpstr>Wingdings</vt:lpstr>
      <vt:lpstr>Office Theme</vt:lpstr>
      <vt:lpstr>PowerPoint Presentation</vt:lpstr>
      <vt:lpstr>Introduction</vt:lpstr>
      <vt:lpstr>How to Log-in to eSourcing:</vt:lpstr>
      <vt:lpstr>eSourcing HOME page - Synerspace</vt:lpstr>
      <vt:lpstr>How to Find a project</vt:lpstr>
      <vt:lpstr>How To access the project</vt:lpstr>
      <vt:lpstr>How to Accept the general conditions </vt:lpstr>
      <vt:lpstr>Where to Find the General Information</vt:lpstr>
      <vt:lpstr>   Where to Find the Documents</vt:lpstr>
      <vt:lpstr>How to place values in the tender</vt:lpstr>
      <vt:lpstr>How to enter and Publish your prices</vt:lpstr>
      <vt:lpstr>How to 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Peter, Mihaela (external)</dc:creator>
  <cp:lastModifiedBy>U77, Sudeep (external)</cp:lastModifiedBy>
  <cp:revision>69</cp:revision>
  <dcterms:created xsi:type="dcterms:W3CDTF">2024-01-04T10:53:13Z</dcterms:created>
  <dcterms:modified xsi:type="dcterms:W3CDTF">2024-01-17T11:57:44Z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Text">
    <vt:lpwstr>Restricted, for internal users only!</vt:lpwstr>
  </property>
</Properties>
</file>