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383" r:id="rId2"/>
    <p:sldId id="257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asoy-Durgundegil, Melek Candan" initials="AMC" lastIdx="6" clrIdx="0">
    <p:extLst>
      <p:ext uri="{19B8F6BF-5375-455C-9EA6-DF929625EA0E}">
        <p15:presenceInfo xmlns:p15="http://schemas.microsoft.com/office/powerpoint/2012/main" userId="S::m.atasoy-durgundegil@metronom.com::310e3374-d01b-4c2b-a12d-77d0adc33380" providerId="AD"/>
      </p:ext>
    </p:extLst>
  </p:cmAuthor>
  <p:cmAuthor id="2" name="Marina" initials="M" lastIdx="5" clrIdx="1">
    <p:extLst>
      <p:ext uri="{19B8F6BF-5375-455C-9EA6-DF929625EA0E}">
        <p15:presenceInfo xmlns:p15="http://schemas.microsoft.com/office/powerpoint/2012/main" userId="S::marina.monschizada@metronom.com::9b5a6b15-384a-4f6a-9156-a7bbad02ea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220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FE035-4917-494A-AC3D-755B808F6595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BCA14-1E10-4E9A-B122-4AC455E0FC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4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Name und Email retuschieren!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98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6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BCA14-1E10-4E9A-B122-4AC455E0FC9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6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37633" y="1381125"/>
            <a:ext cx="2870412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133" y="2061796"/>
            <a:ext cx="9383184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0133" y="3429001"/>
            <a:ext cx="9383184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40000" y="404813"/>
            <a:ext cx="2747184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103456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7" y="3933242"/>
            <a:ext cx="6047912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391477" y="2816747"/>
            <a:ext cx="6048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14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371" y="134076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3645024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4653322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3645172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5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800" y="1341438"/>
            <a:ext cx="113284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391477" y="2168105"/>
            <a:ext cx="10368723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 indent="179388"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3176403"/>
            <a:ext cx="10368723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9072331" y="6348080"/>
            <a:ext cx="2688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1103455" y="2168105"/>
            <a:ext cx="97412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103445" y="2168860"/>
            <a:ext cx="96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9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1800" y="1341438"/>
            <a:ext cx="9408584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4074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38"/>
            <a:ext cx="556895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38"/>
            <a:ext cx="5568948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51282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0" y="1341438"/>
            <a:ext cx="710436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7920567" y="1341439"/>
            <a:ext cx="3839632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7920204" y="3681030"/>
            <a:ext cx="3839997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2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3" y="1341440"/>
            <a:ext cx="556895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6191254" y="1341440"/>
            <a:ext cx="5568948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3" y="3640138"/>
            <a:ext cx="556895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6191254" y="3640138"/>
            <a:ext cx="5568948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2080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31804" y="1341440"/>
            <a:ext cx="3647017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271438" y="1341440"/>
            <a:ext cx="364913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431804" y="3640138"/>
            <a:ext cx="3647017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271438" y="3640138"/>
            <a:ext cx="364913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8113184" y="1341440"/>
            <a:ext cx="3647016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8113184" y="3640138"/>
            <a:ext cx="3647016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333377"/>
            <a:ext cx="9408584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835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1800" y="1341438"/>
            <a:ext cx="113284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52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87867" y="333376"/>
            <a:ext cx="11616267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47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83499" y="1628775"/>
            <a:ext cx="10633364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7634" y="1628775"/>
            <a:ext cx="536148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2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306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341439"/>
            <a:ext cx="113284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0" y="3644901"/>
            <a:ext cx="113284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22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2924945"/>
            <a:ext cx="5918332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2313600" y="1"/>
            <a:ext cx="98784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3" y="1562101"/>
            <a:ext cx="10332788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3" y="1628776"/>
            <a:ext cx="11281581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2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12191181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2313600" y="1"/>
            <a:ext cx="98784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7" y="1517660"/>
            <a:ext cx="1790700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38400" y="1587019"/>
            <a:ext cx="7486651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37633" y="1381125"/>
            <a:ext cx="2870412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40000" y="404813"/>
            <a:ext cx="2747184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2062800"/>
            <a:ext cx="9349316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3429000"/>
            <a:ext cx="9349316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9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8169" y="6451875"/>
            <a:ext cx="93868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7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0624" y="459009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3153100" y="459199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31800" y="2463699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154276" y="2465595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32995" y="337304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155471" y="339201"/>
            <a:ext cx="2064976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1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5903989" y="2934751"/>
            <a:ext cx="96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2011" y="3933242"/>
            <a:ext cx="5568619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191251" y="2816747"/>
            <a:ext cx="5568949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1904" y="333378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31904" y="1915024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31904" y="3496670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31904" y="5078316"/>
            <a:ext cx="48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200" y="6197635"/>
            <a:ext cx="2688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05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04814"/>
            <a:ext cx="11276863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28776"/>
            <a:ext cx="11276863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6139" y="6579086"/>
            <a:ext cx="2270127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2995" y="6579084"/>
            <a:ext cx="4278205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33" y="6579087"/>
            <a:ext cx="38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‹Nr.›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3" y="6467475"/>
            <a:ext cx="1655507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97">
          <p15:clr>
            <a:srgbClr val="F26B43"/>
          </p15:clr>
        </p15:guide>
        <p15:guide id="3" pos="2947">
          <p15:clr>
            <a:srgbClr val="F26B43"/>
          </p15:clr>
        </p15:guide>
        <p15:guide id="4" pos="3340">
          <p15:clr>
            <a:srgbClr val="F26B43"/>
          </p15:clr>
        </p15:guide>
        <p15:guide id="5" pos="3389">
          <p15:clr>
            <a:srgbClr val="F26B43"/>
          </p15:clr>
        </p15:guide>
        <p15:guide id="6" pos="3794">
          <p15:clr>
            <a:srgbClr val="F26B43"/>
          </p15:clr>
        </p15:guide>
        <p15:guide id="7" pos="3841">
          <p15:clr>
            <a:srgbClr val="F26B43"/>
          </p15:clr>
        </p15:guide>
        <p15:guide id="8" pos="4239">
          <p15:clr>
            <a:srgbClr val="F26B43"/>
          </p15:clr>
        </p15:guide>
        <p15:guide id="9" pos="4289">
          <p15:clr>
            <a:srgbClr val="F26B43"/>
          </p15:clr>
        </p15:guide>
        <p15:guide id="10" pos="4689">
          <p15:clr>
            <a:srgbClr val="F26B43"/>
          </p15:clr>
        </p15:guide>
        <p15:guide id="11" pos="4736">
          <p15:clr>
            <a:srgbClr val="F26B43"/>
          </p15:clr>
        </p15:guide>
        <p15:guide id="12" pos="5137">
          <p15:clr>
            <a:srgbClr val="F26B43"/>
          </p15:clr>
        </p15:guide>
        <p15:guide id="13" pos="5186">
          <p15:clr>
            <a:srgbClr val="F26B43"/>
          </p15:clr>
        </p15:guide>
        <p15:guide id="14" pos="5585">
          <p15:clr>
            <a:srgbClr val="F26B43"/>
          </p15:clr>
        </p15:guide>
        <p15:guide id="15" pos="2493">
          <p15:clr>
            <a:srgbClr val="F26B43"/>
          </p15:clr>
        </p15:guide>
        <p15:guide id="16" pos="2444">
          <p15:clr>
            <a:srgbClr val="F26B43"/>
          </p15:clr>
        </p15:guide>
        <p15:guide id="17" pos="2050">
          <p15:clr>
            <a:srgbClr val="F26B43"/>
          </p15:clr>
        </p15:guide>
        <p15:guide id="18" pos="2000">
          <p15:clr>
            <a:srgbClr val="F26B43"/>
          </p15:clr>
        </p15:guide>
        <p15:guide id="19" pos="1600">
          <p15:clr>
            <a:srgbClr val="F26B43"/>
          </p15:clr>
        </p15:guide>
        <p15:guide id="20" pos="1553">
          <p15:clr>
            <a:srgbClr val="F26B43"/>
          </p15:clr>
        </p15:guide>
        <p15:guide id="21" pos="1152">
          <p15:clr>
            <a:srgbClr val="F26B43"/>
          </p15:clr>
        </p15:guide>
        <p15:guide id="22" pos="1100">
          <p15:clr>
            <a:srgbClr val="F26B43"/>
          </p15:clr>
        </p15:guide>
        <p15:guide id="23" pos="704">
          <p15:clr>
            <a:srgbClr val="F26B43"/>
          </p15:clr>
        </p15:guide>
        <p15:guide id="24" pos="650">
          <p15:clr>
            <a:srgbClr val="F26B43"/>
          </p15:clr>
        </p15:guide>
        <p15:guide id="25" pos="254">
          <p15:clr>
            <a:srgbClr val="F26B43"/>
          </p15:clr>
        </p15:guide>
        <p15:guide id="26" orient="horz" pos="4200">
          <p15:clr>
            <a:srgbClr val="F26B43"/>
          </p15:clr>
        </p15:guide>
        <p15:guide id="27" orient="horz" pos="3840">
          <p15:clr>
            <a:srgbClr val="F26B43"/>
          </p15:clr>
        </p15:guide>
        <p15:guide id="28" orient="horz" pos="1026">
          <p15:clr>
            <a:srgbClr val="F26B43"/>
          </p15:clr>
        </p15:guide>
        <p15:guide id="29" orient="horz" pos="2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67000" y="1484784"/>
            <a:ext cx="9067800" cy="1791224"/>
          </a:xfrm>
        </p:spPr>
        <p:txBody>
          <a:bodyPr anchor="ctr"/>
          <a:lstStyle/>
          <a:p>
            <a:r>
              <a:rPr lang="en-GB" altLang="de-DE"/>
              <a:t>GNFR - </a:t>
            </a:r>
            <a:br>
              <a:rPr lang="en-GB" altLang="de-DE"/>
            </a:br>
            <a:r>
              <a:rPr lang="en-GB" altLang="de-DE"/>
              <a:t>Lieferanten Selbstregistrierung</a:t>
            </a:r>
            <a:endParaRPr lang="en-GB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56422" y="3573017"/>
            <a:ext cx="7011987" cy="2600325"/>
          </a:xfrm>
        </p:spPr>
        <p:txBody>
          <a:bodyPr/>
          <a:lstStyle/>
          <a:p>
            <a:r>
              <a:rPr lang="de-DE" sz="1600" dirty="0"/>
              <a:t>Düsseldorf</a:t>
            </a:r>
            <a:endParaRPr lang="en-US" sz="1600" dirty="0"/>
          </a:p>
          <a:p>
            <a:r>
              <a:rPr lang="en-US" sz="1600" dirty="0" err="1"/>
              <a:t>Januar</a:t>
            </a:r>
            <a:r>
              <a:rPr lang="en-US" sz="1600" dirty="0"/>
              <a:t> 2023</a:t>
            </a:r>
          </a:p>
          <a:p>
            <a:endParaRPr lang="de-DE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sz="1600" dirty="0"/>
              <a:t>Offer Solution Services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sz="1600" dirty="0"/>
              <a:t>esourcing@sourcingsupport.de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sz="1600" dirty="0"/>
              <a:t>Hotline: +49 211 969 4747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sz="1600" dirty="0"/>
              <a:t>Mo. – Do.: 	08:00 to 18:00 CET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de-DE" sz="1600" dirty="0"/>
              <a:t>Fri.:		08:00 to 16:00 CET</a:t>
            </a:r>
          </a:p>
          <a:p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CE54B-C29A-4A25-9174-59FEA10EAC97}" type="slidenum">
              <a:rPr lang="en-GB" smtClean="0">
                <a:solidFill>
                  <a:srgbClr val="003B7E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>
              <a:solidFill>
                <a:srgbClr val="003B7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5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D6CE-8A5F-4D9A-B251-5FB398B1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6/13 - Zertifikatsübersicht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83AD6-93C2-40F3-8D33-C8C419B9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10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1B60D-3837-4205-99A4-6F24151D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538"/>
            <a:ext cx="12192000" cy="5377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679C6-3AAC-47B6-8974-8F587E9CFC22}"/>
              </a:ext>
            </a:extLst>
          </p:cNvPr>
          <p:cNvSpPr txBox="1"/>
          <p:nvPr/>
        </p:nvSpPr>
        <p:spPr>
          <a:xfrm>
            <a:off x="7088956" y="2842145"/>
            <a:ext cx="4727907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Listen Sie Ihre Zertifikate mittels „Drop Down“ auf und vervollständigen Sie die weiteren rot markierten Zeilen.</a:t>
            </a:r>
            <a:br>
              <a:rPr lang="de-DE" altLang="de-DE" dirty="0"/>
            </a:br>
            <a:br>
              <a:rPr lang="de-DE" altLang="de-DE" dirty="0"/>
            </a:br>
            <a:r>
              <a:rPr lang="de-DE" altLang="de-DE" dirty="0"/>
              <a:t>(2) Fügen Sie weitere Zertifikate per „NEU“ hinzu.</a:t>
            </a:r>
          </a:p>
          <a:p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(3) Klicken Sie auf “Weiter“ um fortzufahren.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15FFD-05AE-4293-8796-0ECB7CA66FA9}"/>
              </a:ext>
            </a:extLst>
          </p:cNvPr>
          <p:cNvSpPr/>
          <p:nvPr/>
        </p:nvSpPr>
        <p:spPr>
          <a:xfrm>
            <a:off x="1200347" y="2000186"/>
            <a:ext cx="2843752" cy="10166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A5201-B4F5-4B4D-B765-DE783D314621}"/>
              </a:ext>
            </a:extLst>
          </p:cNvPr>
          <p:cNvSpPr/>
          <p:nvPr/>
        </p:nvSpPr>
        <p:spPr>
          <a:xfrm>
            <a:off x="7275830" y="1220268"/>
            <a:ext cx="1339252" cy="5368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175999" y="5935133"/>
            <a:ext cx="922867" cy="4257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0A96C-20CA-43C0-8AD7-292281D41B3C}"/>
              </a:ext>
            </a:extLst>
          </p:cNvPr>
          <p:cNvSpPr/>
          <p:nvPr/>
        </p:nvSpPr>
        <p:spPr>
          <a:xfrm>
            <a:off x="1499" y="1802406"/>
            <a:ext cx="536134" cy="3465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35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00C1-553F-482A-B662-2759ABB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7/13 - Landzuordnung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46B9-E3DC-472B-9CD9-BAFB016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11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F1539-07C0-49C7-ADFB-56FC196A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488"/>
            <a:ext cx="12192000" cy="5435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B977D-9411-4EBE-A03A-F8DE1FCCF2AB}"/>
              </a:ext>
            </a:extLst>
          </p:cNvPr>
          <p:cNvSpPr txBox="1"/>
          <p:nvPr/>
        </p:nvSpPr>
        <p:spPr>
          <a:xfrm>
            <a:off x="3814477" y="2865435"/>
            <a:ext cx="4727907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Listen Sie Ihre Firma der entsprechenden Region zu.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(2) Klicken Sie auf “Weiter“ um fortzufahren.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64D2D-EE6B-4484-8816-601C0FB6EE99}"/>
              </a:ext>
            </a:extLst>
          </p:cNvPr>
          <p:cNvSpPr/>
          <p:nvPr/>
        </p:nvSpPr>
        <p:spPr>
          <a:xfrm>
            <a:off x="71704" y="2813992"/>
            <a:ext cx="1643974" cy="8251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CCE393-AFF0-4BCC-8EDA-570709D1902D}"/>
              </a:ext>
            </a:extLst>
          </p:cNvPr>
          <p:cNvSpPr/>
          <p:nvPr/>
        </p:nvSpPr>
        <p:spPr>
          <a:xfrm>
            <a:off x="8665361" y="1153054"/>
            <a:ext cx="1339252" cy="5368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311466" y="5929731"/>
            <a:ext cx="880534" cy="39197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16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F151-1277-4BF2-A2C1-72F05CE4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8/13 – Fragebogen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5ACA-F2B2-468D-8F5D-FFA15210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12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0D4B4-5896-490B-82F7-7718FDA7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6407"/>
            <a:ext cx="12192000" cy="539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8BB3B-1159-4EC3-B9EA-18AE92B8F489}"/>
              </a:ext>
            </a:extLst>
          </p:cNvPr>
          <p:cNvSpPr txBox="1"/>
          <p:nvPr/>
        </p:nvSpPr>
        <p:spPr>
          <a:xfrm>
            <a:off x="7106950" y="3515445"/>
            <a:ext cx="5001923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Füllen Sie den Fragebogen mit den Informationen aus, die Ihnen vorliegen. </a:t>
            </a:r>
            <a:br>
              <a:rPr lang="de-DE" altLang="de-DE" dirty="0"/>
            </a:br>
            <a:r>
              <a:rPr lang="de-DE" altLang="de-DE" dirty="0"/>
              <a:t>Die roten Felder sind Pflicht.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(2) Klicken Sie auf “Weiter“ um fortzufahren.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0A134-545B-40A1-BA41-592835D6F1DB}"/>
              </a:ext>
            </a:extLst>
          </p:cNvPr>
          <p:cNvSpPr/>
          <p:nvPr/>
        </p:nvSpPr>
        <p:spPr>
          <a:xfrm>
            <a:off x="9785948" y="1237130"/>
            <a:ext cx="1866051" cy="544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303000" y="5928847"/>
            <a:ext cx="889000" cy="3984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6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544C-9047-4106-BE2E-CD545DF2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9/13 – Fragebogen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B516E-4DC8-4461-B65B-434A23E2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13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1E380-7653-4CEC-ACB1-697662CB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9466"/>
            <a:ext cx="12192000" cy="4719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F241C-0773-4623-A04F-FC42504B3D50}"/>
              </a:ext>
            </a:extLst>
          </p:cNvPr>
          <p:cNvSpPr txBox="1"/>
          <p:nvPr/>
        </p:nvSpPr>
        <p:spPr>
          <a:xfrm>
            <a:off x="601641" y="3711786"/>
            <a:ext cx="5001923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Fahren Sie mit dem Ausfüllen fort.</a:t>
            </a:r>
            <a:br>
              <a:rPr lang="de-DE" altLang="de-DE" dirty="0"/>
            </a:br>
            <a:r>
              <a:rPr lang="de-DE" altLang="de-DE" dirty="0"/>
              <a:t>Die roten Felder sind hierbei Pflicht. 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(2) Klicken Sie auf “Weiter“ um fortzufahren.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052E0-DB88-4172-9A90-47204109B278}"/>
              </a:ext>
            </a:extLst>
          </p:cNvPr>
          <p:cNvSpPr/>
          <p:nvPr/>
        </p:nvSpPr>
        <p:spPr>
          <a:xfrm>
            <a:off x="9328748" y="1290918"/>
            <a:ext cx="1330287" cy="4545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461263" y="5403433"/>
            <a:ext cx="711200" cy="3014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23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9537-6FFC-4966-9336-5A1DEF77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10/13 – Fragebogen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64270-1CC6-49CD-8437-20031402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14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2913F-6B3B-4E47-A4FA-58F476AE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" y="1089349"/>
            <a:ext cx="12192000" cy="4679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F2C8A-1B67-4772-88AE-8684D3658850}"/>
              </a:ext>
            </a:extLst>
          </p:cNvPr>
          <p:cNvSpPr txBox="1"/>
          <p:nvPr/>
        </p:nvSpPr>
        <p:spPr>
          <a:xfrm>
            <a:off x="377835" y="4076688"/>
            <a:ext cx="5001923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Fahren Sie mit dem Ausfüllen fort.</a:t>
            </a:r>
            <a:br>
              <a:rPr lang="de-DE" altLang="de-DE" dirty="0"/>
            </a:br>
            <a:r>
              <a:rPr lang="de-DE" altLang="de-DE" dirty="0"/>
              <a:t>Die roten Felder sind hierbei Pflicht. 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(2) Klicken Sie auf “Weiter“ um fortzufahren.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247FE3-22CE-4A18-8EDF-8B4722A1CFB0}"/>
              </a:ext>
            </a:extLst>
          </p:cNvPr>
          <p:cNvSpPr/>
          <p:nvPr/>
        </p:nvSpPr>
        <p:spPr>
          <a:xfrm>
            <a:off x="10530018" y="1290918"/>
            <a:ext cx="1330287" cy="4545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450098" y="5394848"/>
            <a:ext cx="711200" cy="3014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82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8088-2E09-4E30-9A86-7A4D3580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11/13 – Fragebogen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47EA1-AB07-4DB1-AA2D-6057CD38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15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D48-C658-48A8-A12C-40021A0F9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" y="843525"/>
            <a:ext cx="12162169" cy="5595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D72E2-877F-418D-BAB3-80020E377DF2}"/>
              </a:ext>
            </a:extLst>
          </p:cNvPr>
          <p:cNvSpPr txBox="1"/>
          <p:nvPr/>
        </p:nvSpPr>
        <p:spPr>
          <a:xfrm>
            <a:off x="6559560" y="1562088"/>
            <a:ext cx="5051415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Fahren Sie mit der Registrierung fort.</a:t>
            </a:r>
            <a:br>
              <a:rPr lang="de-DE" altLang="de-DE" dirty="0"/>
            </a:br>
            <a:r>
              <a:rPr lang="de-DE" altLang="de-DE" dirty="0"/>
              <a:t>Die roten Felder sind hierbei Pflicht. 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(2) Klicken Sie auf “Weiter“ um fortzufahren.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EA4BE3-3701-4721-8835-708ADFACC1A1}"/>
              </a:ext>
            </a:extLst>
          </p:cNvPr>
          <p:cNvSpPr/>
          <p:nvPr/>
        </p:nvSpPr>
        <p:spPr>
          <a:xfrm>
            <a:off x="11816862" y="1090146"/>
            <a:ext cx="375137" cy="32179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452795" y="6137499"/>
            <a:ext cx="711200" cy="30140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09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D9AA-BA50-408E-A225-47CEF326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12/13 – Fragebogen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A2B10-53C2-4586-9BBE-ADD128C1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16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743AD-BA4A-4151-B26D-633105A5C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939"/>
            <a:ext cx="12192000" cy="2211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134BB-2610-4658-8EAF-91C4EABF9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7741"/>
            <a:ext cx="12192000" cy="2784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81B70-10A3-4FD7-8734-2ADB69C8DE9D}"/>
              </a:ext>
            </a:extLst>
          </p:cNvPr>
          <p:cNvSpPr txBox="1"/>
          <p:nvPr/>
        </p:nvSpPr>
        <p:spPr>
          <a:xfrm>
            <a:off x="457734" y="1132547"/>
            <a:ext cx="54379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3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6EE7E-6D74-4CDC-98F2-1C2C0E43E896}"/>
              </a:ext>
            </a:extLst>
          </p:cNvPr>
          <p:cNvSpPr txBox="1"/>
          <p:nvPr/>
        </p:nvSpPr>
        <p:spPr>
          <a:xfrm>
            <a:off x="537633" y="3530025"/>
            <a:ext cx="54379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32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0CAC7-0EB9-4783-8FB3-02F29252CDCA}"/>
              </a:ext>
            </a:extLst>
          </p:cNvPr>
          <p:cNvSpPr txBox="1"/>
          <p:nvPr/>
        </p:nvSpPr>
        <p:spPr>
          <a:xfrm>
            <a:off x="1625610" y="1927379"/>
            <a:ext cx="5051415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br>
              <a:rPr lang="de-DE" altLang="de-DE" dirty="0"/>
            </a:br>
            <a:r>
              <a:rPr lang="de-DE" altLang="de-DE" dirty="0"/>
              <a:t>(1) Um Dokumente hochzuladen, gehen Sie auf „Fortgeschrittener Upload“.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0232E-0605-4E7E-ADE8-211B1EE11404}"/>
              </a:ext>
            </a:extLst>
          </p:cNvPr>
          <p:cNvSpPr txBox="1"/>
          <p:nvPr/>
        </p:nvSpPr>
        <p:spPr>
          <a:xfrm>
            <a:off x="1625610" y="4906825"/>
            <a:ext cx="5051415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(2) Klicken Sie auf “Durchsuchen“ und wählen Sie das entsprechende Dokument aus, welches Sie mittels „Hochladen“ hinzufügen. </a:t>
            </a:r>
            <a:br>
              <a:rPr lang="de-DE" altLang="de-DE" dirty="0"/>
            </a:br>
            <a:r>
              <a:rPr lang="de-DE" altLang="de-DE" dirty="0"/>
              <a:t>Gehen Sie auf „Zurück zur Übersicht“ und fahren Sie fort.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379E9-B806-4A66-A08B-19DF0EF56008}"/>
              </a:ext>
            </a:extLst>
          </p:cNvPr>
          <p:cNvSpPr/>
          <p:nvPr/>
        </p:nvSpPr>
        <p:spPr>
          <a:xfrm>
            <a:off x="8038278" y="4775418"/>
            <a:ext cx="1330287" cy="45457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6C3DB-DB63-43E0-937C-9528EB4A3B89}"/>
              </a:ext>
            </a:extLst>
          </p:cNvPr>
          <p:cNvSpPr/>
          <p:nvPr/>
        </p:nvSpPr>
        <p:spPr>
          <a:xfrm>
            <a:off x="1180278" y="4114800"/>
            <a:ext cx="854261" cy="41264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17DE3-B8DC-46CD-9226-4F86C853736C}"/>
              </a:ext>
            </a:extLst>
          </p:cNvPr>
          <p:cNvSpPr/>
          <p:nvPr/>
        </p:nvSpPr>
        <p:spPr>
          <a:xfrm>
            <a:off x="15240" y="1874156"/>
            <a:ext cx="1295400" cy="3458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34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9D55-84C0-4199-B243-78F2846C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13/13 – Allgemeine Bedingungen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AA13F-605D-4E85-B154-21B9C085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17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3ADB4-451D-4A91-B05C-0A5F4FB7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326"/>
            <a:ext cx="12192000" cy="4187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23BF8-B7A2-4B80-8A72-EF777E43A66E}"/>
              </a:ext>
            </a:extLst>
          </p:cNvPr>
          <p:cNvSpPr txBox="1"/>
          <p:nvPr/>
        </p:nvSpPr>
        <p:spPr>
          <a:xfrm>
            <a:off x="3570292" y="2568836"/>
            <a:ext cx="5051415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Um Änderungen vorzunehmen gehen Sie „Zurück“. </a:t>
            </a:r>
            <a:br>
              <a:rPr lang="de-DE" altLang="de-DE" dirty="0"/>
            </a:br>
            <a:endParaRPr lang="en-US" altLang="de-DE" dirty="0">
              <a:solidFill>
                <a:schemeClr val="bg1"/>
              </a:solidFill>
            </a:endParaRPr>
          </a:p>
          <a:p>
            <a:r>
              <a:rPr lang="de-DE" altLang="de-DE" dirty="0"/>
              <a:t>(2) Um den Registrierungsprozess abzuschließen, klicken Sie auf „Akzeptieren“. </a:t>
            </a:r>
            <a:br>
              <a:rPr lang="de-DE" altLang="de-DE" dirty="0"/>
            </a:br>
            <a:r>
              <a:rPr lang="de-DE" altLang="de-DE" dirty="0"/>
              <a:t>Der Status ändert sich von „Nicht abgegeben“ auf „abgegeben“. </a:t>
            </a:r>
            <a:br>
              <a:rPr lang="de-DE" altLang="de-DE" dirty="0"/>
            </a:br>
            <a:r>
              <a:rPr lang="de-DE" dirty="0"/>
              <a:t>Ihre Daten werden an den zuständigen Einkäufer aus der Einkaufsabteilung gesendet und Sie werden von der METRO Group kontaktiert.</a:t>
            </a:r>
            <a:endParaRPr lang="de-DE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4EEFF-6A62-4FE3-A5CB-CE4B7737DBEF}"/>
              </a:ext>
            </a:extLst>
          </p:cNvPr>
          <p:cNvSpPr/>
          <p:nvPr/>
        </p:nvSpPr>
        <p:spPr>
          <a:xfrm>
            <a:off x="10453185" y="1191046"/>
            <a:ext cx="1738815" cy="5057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0380133" y="5181600"/>
            <a:ext cx="990599" cy="3326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09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2CBA-F7EE-416E-B93C-CB3D8177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469" y="1960389"/>
            <a:ext cx="9349316" cy="11412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altLang="de-DE" dirty="0" err="1"/>
              <a:t>Kontaktaufnahme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9735D-08F5-452E-B953-A54AB8557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BD5CE54B-C29A-4A25-9174-59FEA10EAC97}" type="slidenum">
              <a:rPr lang="en-GB" smtClean="0">
                <a:solidFill>
                  <a:srgbClr val="003B7E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F7A9C2-DDC6-40C0-B404-7388D931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469" y="2904572"/>
            <a:ext cx="7497070" cy="3048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Bei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technischen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Problemen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während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einer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Live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Auktion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,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setzen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Sie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sich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bitte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umgehend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mit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Ihrem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Einkäufer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in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Verbindung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.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Falls Sie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bei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der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Benutzung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des eSourcing Portals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Unterstützung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benötigen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,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kontaktieren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Sie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uns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 </a:t>
            </a:r>
            <a:r>
              <a:rPr lang="en-US" altLang="de-DE" dirty="0" err="1">
                <a:solidFill>
                  <a:schemeClr val="bg2"/>
                </a:solidFill>
                <a:latin typeface="+mn-lt"/>
                <a:cs typeface="+mn-cs"/>
              </a:rPr>
              <a:t>unter</a:t>
            </a: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: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endParaRPr lang="en-US" altLang="de-DE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Offer Solution Services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esourcing@sourcingsupport.de 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Hotline: +49 211 969 4747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Mo. – Do.: 	08:00 to 18:00 CET</a:t>
            </a:r>
          </a:p>
          <a:p>
            <a:pPr marL="0" indent="0" defTabSz="685783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de-DE" dirty="0">
                <a:solidFill>
                  <a:schemeClr val="bg2"/>
                </a:solidFill>
                <a:latin typeface="+mn-lt"/>
                <a:cs typeface="+mn-cs"/>
              </a:rPr>
              <a:t>Fri.:		08:00 to 16:00 CET</a:t>
            </a:r>
          </a:p>
        </p:txBody>
      </p:sp>
    </p:spTree>
    <p:extLst>
      <p:ext uri="{BB962C8B-B14F-4D97-AF65-F5344CB8AC3E}">
        <p14:creationId xmlns:p14="http://schemas.microsoft.com/office/powerpoint/2010/main" val="31110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E2C2E5-FA33-4140-B3E1-0F2690E2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138"/>
            <a:ext cx="8999328" cy="54810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38F93-4912-40AB-986C-A6C394F68CB1}"/>
              </a:ext>
            </a:extLst>
          </p:cNvPr>
          <p:cNvSpPr txBox="1"/>
          <p:nvPr/>
        </p:nvSpPr>
        <p:spPr>
          <a:xfrm>
            <a:off x="9144000" y="913138"/>
            <a:ext cx="29285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Sie, als Lieferant sind eingeladen worden sich für das eSourcing Portal zu registrieren.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Sie erhalten zwei Emails, eine mit Ihrem Passwort und eine weitere mit Ihrem Benutzernamen.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Bitte folgen Sie den Anweisungen in der Email und loggen Sie sich ein.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09736A-D2D1-4449-AFD3-D430B0EF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Einladung zur Registrierung - Login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F81D52-5DC2-43AD-8906-8037546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2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C86371-3606-47EA-8D94-CD25A6D8B061}"/>
              </a:ext>
            </a:extLst>
          </p:cNvPr>
          <p:cNvCxnSpPr>
            <a:cxnSpLocks/>
          </p:cNvCxnSpPr>
          <p:nvPr/>
        </p:nvCxnSpPr>
        <p:spPr>
          <a:xfrm flipH="1">
            <a:off x="7536288" y="2414316"/>
            <a:ext cx="1252112" cy="995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4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4067E-A406-4F46-A8E5-D7E45ADF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138"/>
            <a:ext cx="8606832" cy="5412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9C819-B238-49DB-A264-5E1913CA0C34}"/>
              </a:ext>
            </a:extLst>
          </p:cNvPr>
          <p:cNvSpPr txBox="1"/>
          <p:nvPr/>
        </p:nvSpPr>
        <p:spPr>
          <a:xfrm>
            <a:off x="8882090" y="913138"/>
            <a:ext cx="3126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Scrollen Sie nach unten und akzeptieren Sie die Nutzungsbedingungen indem Sie auf „ZUSTIMMEN“ klicken.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Nun können Sie mit der Registrierung fortfahren.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B809C1-A035-4296-80CB-EF12B4CF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Nutzungsbedingungen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1E38F-8EA5-4EAC-A7E0-D1B7ACB9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3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F8CD0-5AE6-4F4F-9B8E-B30E21CF87FE}"/>
              </a:ext>
            </a:extLst>
          </p:cNvPr>
          <p:cNvSpPr/>
          <p:nvPr/>
        </p:nvSpPr>
        <p:spPr>
          <a:xfrm>
            <a:off x="2003312" y="5265297"/>
            <a:ext cx="2467088" cy="3316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F7E2C-C48C-4188-9839-61DD0255F629}"/>
              </a:ext>
            </a:extLst>
          </p:cNvPr>
          <p:cNvSpPr/>
          <p:nvPr/>
        </p:nvSpPr>
        <p:spPr>
          <a:xfrm>
            <a:off x="5054599" y="5672667"/>
            <a:ext cx="889001" cy="4034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0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764AA-6674-4994-A0D4-A9C03BFF1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0"/>
          <a:stretch/>
        </p:blipFill>
        <p:spPr>
          <a:xfrm>
            <a:off x="0" y="1143000"/>
            <a:ext cx="9011236" cy="3603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9A427-63F9-4A67-9DDE-5CD65D9BC4DB}"/>
              </a:ext>
            </a:extLst>
          </p:cNvPr>
          <p:cNvSpPr txBox="1"/>
          <p:nvPr/>
        </p:nvSpPr>
        <p:spPr>
          <a:xfrm>
            <a:off x="9183757" y="1143000"/>
            <a:ext cx="2875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Folgen Sie den Anweisungen.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Eine Passwortänderung wird von Ihnen verlangt.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Bitte bedenken Sie die notwendigen Zeichen zur Passwortänderung.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Wiederholen Sie beide Passwörter und gehen Sie auf „SPEICHERN“.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F177FD-BB38-4F63-A951-C63E4E8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Passwortänderung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DC3BC9-3A74-4370-A272-A0174655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4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A9DF31-1FB4-49C6-8984-CB4FDAF0DCA6}"/>
              </a:ext>
            </a:extLst>
          </p:cNvPr>
          <p:cNvCxnSpPr>
            <a:cxnSpLocks/>
          </p:cNvCxnSpPr>
          <p:nvPr/>
        </p:nvCxnSpPr>
        <p:spPr>
          <a:xfrm flipH="1" flipV="1">
            <a:off x="8377253" y="3130570"/>
            <a:ext cx="633983" cy="29843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306328-E0A5-488B-9059-A18643C12E0D}"/>
              </a:ext>
            </a:extLst>
          </p:cNvPr>
          <p:cNvSpPr/>
          <p:nvPr/>
        </p:nvSpPr>
        <p:spPr>
          <a:xfrm>
            <a:off x="7103531" y="3912173"/>
            <a:ext cx="897467" cy="452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26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E5DD9-AE72-470B-9F1A-07556BA6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1/13 - Kontakt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DF08C-3EA0-4703-904D-C06D1B64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5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4A56F-7BE0-45FB-95C8-714C33C4B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637"/>
            <a:ext cx="12192000" cy="546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D7666-AFB4-438C-A48A-C8B0C2B1DCD9}"/>
              </a:ext>
            </a:extLst>
          </p:cNvPr>
          <p:cNvSpPr txBox="1"/>
          <p:nvPr/>
        </p:nvSpPr>
        <p:spPr>
          <a:xfrm>
            <a:off x="8030817" y="1719470"/>
            <a:ext cx="354827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(1) </a:t>
            </a:r>
            <a:r>
              <a:rPr lang="en-US" altLang="de-DE" dirty="0" err="1"/>
              <a:t>Hinterlegen</a:t>
            </a:r>
            <a:r>
              <a:rPr lang="en-US" altLang="de-DE" dirty="0"/>
              <a:t> Sie </a:t>
            </a:r>
            <a:r>
              <a:rPr lang="en-US" altLang="de-DE" dirty="0" err="1"/>
              <a:t>Ihre</a:t>
            </a:r>
            <a:r>
              <a:rPr lang="en-US" altLang="de-DE" dirty="0"/>
              <a:t> </a:t>
            </a:r>
            <a:r>
              <a:rPr lang="en-US" altLang="de-DE" dirty="0" err="1"/>
              <a:t>Kontaktdetails</a:t>
            </a:r>
            <a:r>
              <a:rPr lang="en-US" altLang="de-DE" dirty="0"/>
              <a:t> – Die </a:t>
            </a:r>
            <a:r>
              <a:rPr lang="en-US" altLang="de-DE" dirty="0" err="1"/>
              <a:t>roten</a:t>
            </a:r>
            <a:r>
              <a:rPr lang="en-US" altLang="de-DE" dirty="0"/>
              <a:t> Felder </a:t>
            </a:r>
            <a:r>
              <a:rPr lang="en-US" altLang="de-DE" dirty="0" err="1"/>
              <a:t>sind</a:t>
            </a:r>
            <a:r>
              <a:rPr lang="en-US" altLang="de-DE" dirty="0"/>
              <a:t> </a:t>
            </a:r>
            <a:r>
              <a:rPr lang="en-US" altLang="de-DE" dirty="0" err="1"/>
              <a:t>hierbei</a:t>
            </a:r>
            <a:r>
              <a:rPr lang="en-US" altLang="de-DE" dirty="0"/>
              <a:t> </a:t>
            </a:r>
            <a:r>
              <a:rPr lang="en-US" altLang="de-DE" dirty="0" err="1"/>
              <a:t>Pflicht</a:t>
            </a:r>
            <a:r>
              <a:rPr lang="en-US" altLang="de-DE" dirty="0"/>
              <a:t>.</a:t>
            </a:r>
            <a:br>
              <a:rPr lang="en-US" altLang="de-DE" dirty="0"/>
            </a:br>
            <a:endParaRPr lang="en-US" altLang="de-DE" dirty="0"/>
          </a:p>
          <a:p>
            <a:r>
              <a:rPr lang="en-US" altLang="de-DE" dirty="0"/>
              <a:t>(2) </a:t>
            </a:r>
            <a:r>
              <a:rPr lang="en-US" altLang="de-DE" dirty="0" err="1"/>
              <a:t>Klicken</a:t>
            </a:r>
            <a:r>
              <a:rPr lang="en-US" altLang="de-DE" dirty="0"/>
              <a:t> Sie auf “</a:t>
            </a:r>
            <a:r>
              <a:rPr lang="en-US" altLang="de-DE" dirty="0" err="1"/>
              <a:t>Weiter</a:t>
            </a:r>
            <a:r>
              <a:rPr lang="en-US" altLang="de-DE" dirty="0"/>
              <a:t>” um </a:t>
            </a:r>
            <a:r>
              <a:rPr lang="en-US" altLang="de-DE" dirty="0" err="1"/>
              <a:t>fortzufahren</a:t>
            </a:r>
            <a:r>
              <a:rPr lang="en-US" altLang="de-DE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CE476-6CCB-4F86-B656-D9A8CD82DD40}"/>
              </a:ext>
            </a:extLst>
          </p:cNvPr>
          <p:cNvSpPr/>
          <p:nvPr/>
        </p:nvSpPr>
        <p:spPr>
          <a:xfrm>
            <a:off x="824752" y="1139604"/>
            <a:ext cx="645459" cy="3316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A2AB1-DCB2-4738-8B62-6E376B096C26}"/>
              </a:ext>
            </a:extLst>
          </p:cNvPr>
          <p:cNvSpPr/>
          <p:nvPr/>
        </p:nvSpPr>
        <p:spPr>
          <a:xfrm>
            <a:off x="11523134" y="6087534"/>
            <a:ext cx="660400" cy="3402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48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C0A8-A79E-4D52-8B52-F17AA0A6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2/13 - Firmeninformation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58133-9D5F-4424-BF9D-D4130289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6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2B4BF-3E60-4F50-91A6-D8CE93CE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767"/>
            <a:ext cx="12192000" cy="5563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363EA-826B-4B36-B23A-C0927CF2FDF6}"/>
              </a:ext>
            </a:extLst>
          </p:cNvPr>
          <p:cNvSpPr txBox="1"/>
          <p:nvPr/>
        </p:nvSpPr>
        <p:spPr>
          <a:xfrm>
            <a:off x="8149324" y="1779442"/>
            <a:ext cx="3667539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de-DE" dirty="0"/>
              <a:t>(1) </a:t>
            </a:r>
            <a:r>
              <a:rPr lang="en-US" altLang="de-DE" dirty="0" err="1"/>
              <a:t>Fahren</a:t>
            </a:r>
            <a:r>
              <a:rPr lang="en-US" altLang="de-DE" dirty="0"/>
              <a:t> Sie </a:t>
            </a:r>
            <a:r>
              <a:rPr lang="en-US" altLang="de-DE" dirty="0" err="1"/>
              <a:t>mit</a:t>
            </a:r>
            <a:r>
              <a:rPr lang="en-US" altLang="de-DE" dirty="0"/>
              <a:t> den </a:t>
            </a:r>
            <a:r>
              <a:rPr lang="en-US" altLang="de-DE" dirty="0" err="1"/>
              <a:t>Firmeninformationen</a:t>
            </a:r>
            <a:r>
              <a:rPr lang="en-US" altLang="de-DE" dirty="0"/>
              <a:t> fort.</a:t>
            </a:r>
            <a:br>
              <a:rPr lang="en-US" altLang="de-DE" dirty="0"/>
            </a:br>
            <a:endParaRPr lang="en-US" altLang="de-DE" dirty="0"/>
          </a:p>
          <a:p>
            <a:r>
              <a:rPr lang="en-US" altLang="de-DE" dirty="0"/>
              <a:t>(2) Die </a:t>
            </a:r>
            <a:r>
              <a:rPr lang="en-US" altLang="de-DE" dirty="0" err="1"/>
              <a:t>roten</a:t>
            </a:r>
            <a:r>
              <a:rPr lang="en-US" altLang="de-DE" dirty="0"/>
              <a:t> Felder </a:t>
            </a:r>
            <a:r>
              <a:rPr lang="en-US" altLang="de-DE" dirty="0" err="1"/>
              <a:t>sind</a:t>
            </a:r>
            <a:r>
              <a:rPr lang="en-US" altLang="de-DE" dirty="0"/>
              <a:t> </a:t>
            </a:r>
            <a:r>
              <a:rPr lang="en-US" altLang="de-DE" dirty="0" err="1"/>
              <a:t>hierbei</a:t>
            </a:r>
            <a:r>
              <a:rPr lang="en-US" altLang="de-DE" dirty="0"/>
              <a:t> </a:t>
            </a:r>
            <a:r>
              <a:rPr lang="en-US" altLang="de-DE" dirty="0" err="1"/>
              <a:t>Pflicht</a:t>
            </a:r>
            <a:r>
              <a:rPr lang="en-US" altLang="de-DE" dirty="0"/>
              <a:t> und </a:t>
            </a:r>
            <a:r>
              <a:rPr lang="en-US" altLang="de-DE" dirty="0" err="1"/>
              <a:t>gehen</a:t>
            </a:r>
            <a:r>
              <a:rPr lang="en-US" altLang="de-DE" dirty="0"/>
              <a:t> Sie auf “WEITER”.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90D5B-E2E1-4BA9-91AE-45FAC31FF7ED}"/>
              </a:ext>
            </a:extLst>
          </p:cNvPr>
          <p:cNvSpPr/>
          <p:nvPr/>
        </p:nvSpPr>
        <p:spPr>
          <a:xfrm>
            <a:off x="1299882" y="1013012"/>
            <a:ext cx="977153" cy="4084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2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62065-D2B1-4490-A7E6-F7B9EE39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000"/>
            <a:ext cx="12192000" cy="53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9FBEC-FD65-4535-9F28-6CAE72A4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3/13 - Firmenkontakte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CD621-15E1-43EC-BD77-6A363192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7</a:t>
            </a:fld>
            <a:endParaRPr lang="en-GB">
              <a:solidFill>
                <a:srgbClr val="003B7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B26D2-5691-45C1-A8E8-A69DD2015C7F}"/>
              </a:ext>
            </a:extLst>
          </p:cNvPr>
          <p:cNvSpPr txBox="1"/>
          <p:nvPr/>
        </p:nvSpPr>
        <p:spPr>
          <a:xfrm>
            <a:off x="8295428" y="2807944"/>
            <a:ext cx="3673052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Hinterlegen Sie die Kontaktdaten Ihrer Kollegen.</a:t>
            </a:r>
            <a:br>
              <a:rPr lang="de-DE" altLang="de-DE" dirty="0"/>
            </a:br>
            <a:endParaRPr lang="de-DE" altLang="de-DE" dirty="0"/>
          </a:p>
          <a:p>
            <a:r>
              <a:rPr lang="en-US" altLang="de-DE" dirty="0"/>
              <a:t>(2) </a:t>
            </a:r>
            <a:r>
              <a:rPr lang="en-US" altLang="de-DE" dirty="0" err="1"/>
              <a:t>Klicken</a:t>
            </a:r>
            <a:r>
              <a:rPr lang="en-US" altLang="de-DE" dirty="0"/>
              <a:t> Sie auf “</a:t>
            </a:r>
            <a:r>
              <a:rPr lang="en-US" altLang="de-DE" dirty="0" err="1"/>
              <a:t>Neuer</a:t>
            </a:r>
            <a:r>
              <a:rPr lang="en-US" altLang="de-DE" dirty="0"/>
              <a:t> </a:t>
            </a:r>
            <a:r>
              <a:rPr lang="en-US" altLang="de-DE" dirty="0" err="1"/>
              <a:t>Kontakt</a:t>
            </a:r>
            <a:r>
              <a:rPr lang="en-US" altLang="de-DE" dirty="0"/>
              <a:t>” um </a:t>
            </a:r>
            <a:r>
              <a:rPr lang="en-US" altLang="de-DE" dirty="0" err="1"/>
              <a:t>Kontakte</a:t>
            </a:r>
            <a:r>
              <a:rPr lang="en-US" altLang="de-DE" dirty="0"/>
              <a:t> </a:t>
            </a:r>
            <a:r>
              <a:rPr lang="en-US" altLang="de-DE" dirty="0" err="1"/>
              <a:t>hinzuzufügen</a:t>
            </a:r>
            <a:r>
              <a:rPr lang="en-US" altLang="de-DE" dirty="0"/>
              <a:t>.</a:t>
            </a:r>
            <a:br>
              <a:rPr lang="en-US" altLang="de-DE" dirty="0"/>
            </a:br>
            <a:endParaRPr lang="de-DE" altLang="de-DE" dirty="0"/>
          </a:p>
          <a:p>
            <a:r>
              <a:rPr lang="en-US" altLang="de-DE" dirty="0"/>
              <a:t>(3) </a:t>
            </a:r>
            <a:r>
              <a:rPr lang="en-US" altLang="de-DE" dirty="0" err="1"/>
              <a:t>Klicken</a:t>
            </a:r>
            <a:r>
              <a:rPr lang="en-US" altLang="de-DE" dirty="0"/>
              <a:t> Sie auf “</a:t>
            </a:r>
            <a:r>
              <a:rPr lang="en-US" altLang="de-DE" dirty="0" err="1"/>
              <a:t>Weiter</a:t>
            </a:r>
            <a:r>
              <a:rPr lang="en-US" altLang="de-DE" dirty="0"/>
              <a:t>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D1267-108C-49A3-B3EA-F0934A223AED}"/>
              </a:ext>
            </a:extLst>
          </p:cNvPr>
          <p:cNvSpPr/>
          <p:nvPr/>
        </p:nvSpPr>
        <p:spPr>
          <a:xfrm>
            <a:off x="3379694" y="1246094"/>
            <a:ext cx="1219200" cy="5199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E669A6-4FA7-46CA-8C69-0F44401D7D42}"/>
              </a:ext>
            </a:extLst>
          </p:cNvPr>
          <p:cNvSpPr/>
          <p:nvPr/>
        </p:nvSpPr>
        <p:spPr>
          <a:xfrm>
            <a:off x="1498" y="1811866"/>
            <a:ext cx="1158435" cy="3540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A24E47-D531-42CB-BFFA-2F2177345E47}"/>
              </a:ext>
            </a:extLst>
          </p:cNvPr>
          <p:cNvSpPr/>
          <p:nvPr/>
        </p:nvSpPr>
        <p:spPr>
          <a:xfrm>
            <a:off x="11226798" y="5927240"/>
            <a:ext cx="897467" cy="452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08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DA15-8175-4DA9-B000-37D76C0E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4/13 - Produktionsstandorte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3A9411-1538-447A-9445-A1D35976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8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6A478-9C76-449B-83FA-AB38D849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090"/>
            <a:ext cx="12192000" cy="5349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37307-4A74-416F-891C-13311BC3BDAB}"/>
              </a:ext>
            </a:extLst>
          </p:cNvPr>
          <p:cNvSpPr txBox="1"/>
          <p:nvPr/>
        </p:nvSpPr>
        <p:spPr>
          <a:xfrm>
            <a:off x="8341360" y="3136529"/>
            <a:ext cx="347550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Hinterlegen Sie Ihre Produktionsstandorte indem Sie auf “Neu“ klicken.</a:t>
            </a:r>
            <a:br>
              <a:rPr lang="de-DE" altLang="de-DE" dirty="0"/>
            </a:br>
            <a:endParaRPr lang="de-DE" altLang="de-DE" dirty="0"/>
          </a:p>
          <a:p>
            <a:r>
              <a:rPr lang="en-US" altLang="de-DE" dirty="0"/>
              <a:t>(2) </a:t>
            </a:r>
            <a:r>
              <a:rPr lang="en-US" altLang="de-DE" dirty="0" err="1"/>
              <a:t>Klicken</a:t>
            </a:r>
            <a:r>
              <a:rPr lang="en-US" altLang="de-DE" dirty="0"/>
              <a:t> Sie auf “</a:t>
            </a:r>
            <a:r>
              <a:rPr lang="en-US" altLang="de-DE" dirty="0" err="1"/>
              <a:t>Weiter</a:t>
            </a:r>
            <a:r>
              <a:rPr lang="en-US" altLang="de-DE" dirty="0"/>
              <a:t>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51524-D95E-4117-ADD1-B4A616A3CEC2}"/>
              </a:ext>
            </a:extLst>
          </p:cNvPr>
          <p:cNvSpPr/>
          <p:nvPr/>
        </p:nvSpPr>
        <p:spPr>
          <a:xfrm>
            <a:off x="4613311" y="1274058"/>
            <a:ext cx="1339252" cy="5368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9965" y="1836274"/>
            <a:ext cx="616567" cy="3465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C5D63-37A5-4FA7-AD76-7013D4C7385D}"/>
              </a:ext>
            </a:extLst>
          </p:cNvPr>
          <p:cNvSpPr/>
          <p:nvPr/>
        </p:nvSpPr>
        <p:spPr>
          <a:xfrm>
            <a:off x="11175996" y="5952641"/>
            <a:ext cx="897467" cy="452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7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D89B-23B1-490F-96B2-8EF7C82D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Registrierungsprozess 5/13 - Materialgruppen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E1D13-F6F3-4FFD-94DE-528D12F9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9</a:t>
            </a:fld>
            <a:endParaRPr lang="en-GB">
              <a:solidFill>
                <a:srgbClr val="003B7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8D196-82B3-480E-B465-0352C894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695"/>
            <a:ext cx="12192000" cy="5415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998C7-CFEB-40E3-BF05-6D880AF70F9A}"/>
              </a:ext>
            </a:extLst>
          </p:cNvPr>
          <p:cNvSpPr txBox="1"/>
          <p:nvPr/>
        </p:nvSpPr>
        <p:spPr>
          <a:xfrm>
            <a:off x="3770032" y="3014964"/>
            <a:ext cx="4816797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altLang="de-DE" dirty="0"/>
              <a:t>(1) </a:t>
            </a:r>
            <a:r>
              <a:rPr lang="en-US" altLang="de-DE" dirty="0" err="1"/>
              <a:t>Wählen</a:t>
            </a:r>
            <a:r>
              <a:rPr lang="en-US" altLang="de-DE" dirty="0"/>
              <a:t> Sie </a:t>
            </a:r>
            <a:r>
              <a:rPr lang="en-US" altLang="de-DE" dirty="0" err="1"/>
              <a:t>Ihre</a:t>
            </a:r>
            <a:r>
              <a:rPr lang="en-US" altLang="de-DE" dirty="0"/>
              <a:t> GNFR </a:t>
            </a:r>
            <a:r>
              <a:rPr lang="en-US" altLang="de-DE" dirty="0" err="1"/>
              <a:t>Materialgruppen</a:t>
            </a:r>
            <a:r>
              <a:rPr lang="en-US" altLang="de-DE" dirty="0"/>
              <a:t> </a:t>
            </a:r>
            <a:r>
              <a:rPr lang="en-US" altLang="de-DE" dirty="0" err="1"/>
              <a:t>aus</a:t>
            </a:r>
            <a:r>
              <a:rPr lang="en-US" altLang="de-DE" dirty="0"/>
              <a:t> </a:t>
            </a:r>
            <a:r>
              <a:rPr lang="en-US" altLang="de-DE" dirty="0" err="1"/>
              <a:t>indem</a:t>
            </a:r>
            <a:r>
              <a:rPr lang="en-US" altLang="de-DE" dirty="0"/>
              <a:t> Sie auf das + </a:t>
            </a:r>
            <a:r>
              <a:rPr lang="en-US" altLang="de-DE" dirty="0" err="1"/>
              <a:t>drücken</a:t>
            </a:r>
            <a:r>
              <a:rPr lang="en-US" altLang="de-DE" dirty="0"/>
              <a:t> und </a:t>
            </a:r>
            <a:r>
              <a:rPr lang="en-US" altLang="de-DE" dirty="0" err="1"/>
              <a:t>weitere</a:t>
            </a:r>
            <a:r>
              <a:rPr lang="en-US" altLang="de-DE" dirty="0"/>
              <a:t> </a:t>
            </a:r>
            <a:r>
              <a:rPr lang="en-US" altLang="de-DE" dirty="0" err="1"/>
              <a:t>Untergruppen</a:t>
            </a:r>
            <a:r>
              <a:rPr lang="en-US" altLang="de-DE" dirty="0"/>
              <a:t>.</a:t>
            </a:r>
            <a:br>
              <a:rPr lang="en-US" altLang="de-DE" dirty="0"/>
            </a:br>
            <a:endParaRPr lang="en-US" altLang="de-DE" dirty="0"/>
          </a:p>
          <a:p>
            <a:r>
              <a:rPr lang="de-DE" altLang="de-DE" dirty="0"/>
              <a:t>(2) Klicken Sie auf “Weiter“ um fortzufahren.</a:t>
            </a:r>
            <a:endParaRPr lang="en-US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07A18-F34A-4D79-9C89-C4519A7CC97E}"/>
              </a:ext>
            </a:extLst>
          </p:cNvPr>
          <p:cNvSpPr/>
          <p:nvPr/>
        </p:nvSpPr>
        <p:spPr>
          <a:xfrm>
            <a:off x="50277" y="3262276"/>
            <a:ext cx="2224726" cy="11217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C4B89-1544-441B-B4D4-2B66A5CF3A4A}"/>
              </a:ext>
            </a:extLst>
          </p:cNvPr>
          <p:cNvSpPr/>
          <p:nvPr/>
        </p:nvSpPr>
        <p:spPr>
          <a:xfrm>
            <a:off x="6011808" y="1220268"/>
            <a:ext cx="1339252" cy="5368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2632F9-EB52-4BA0-98C8-26050543FE5A}"/>
              </a:ext>
            </a:extLst>
          </p:cNvPr>
          <p:cNvSpPr/>
          <p:nvPr/>
        </p:nvSpPr>
        <p:spPr>
          <a:xfrm>
            <a:off x="11235265" y="5910306"/>
            <a:ext cx="897467" cy="452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040434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Breitbild</PresentationFormat>
  <Paragraphs>90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1_METRO_169_ 200117</vt:lpstr>
      <vt:lpstr>GNFR -  Lieferanten Selbstregistrierung</vt:lpstr>
      <vt:lpstr>Ihre Einladung zur Registrierung - Login</vt:lpstr>
      <vt:lpstr>Nutzungsbedingungen </vt:lpstr>
      <vt:lpstr>Passwortänderung</vt:lpstr>
      <vt:lpstr>Registrierungsprozess 1/13 - Kontakt</vt:lpstr>
      <vt:lpstr>Registrierungsprozess 2/13 - Firmeninformation</vt:lpstr>
      <vt:lpstr>Registrierungsprozess 3/13 - Firmenkontakte</vt:lpstr>
      <vt:lpstr>Registrierungsprozess 4/13 - Produktionsstandorte</vt:lpstr>
      <vt:lpstr>Registrierungsprozess 5/13 - Materialgruppen</vt:lpstr>
      <vt:lpstr>Registrierungsprozess 6/13 - Zertifikatsübersicht</vt:lpstr>
      <vt:lpstr>Registrierungsprozess 7/13 - Landzuordnung</vt:lpstr>
      <vt:lpstr>Registrierungsprozess 8/13 – Fragebogen </vt:lpstr>
      <vt:lpstr>Registrierungsprozess 9/13 – Fragebogen 1</vt:lpstr>
      <vt:lpstr>Registrierungsprozess 10/13 – Fragebogen 2</vt:lpstr>
      <vt:lpstr>Registrierungsprozess 11/13 – Fragebogen 3</vt:lpstr>
      <vt:lpstr>Registrierungsprozess 12/13 – Fragebogen 3</vt:lpstr>
      <vt:lpstr>Registrierungsprozess 13/13 – Allgemeine Bedingungen</vt:lpstr>
      <vt:lpstr>Kontaktaufnahme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Supplier Guide -  Lieferanten Selbst registrierung</dc:title>
  <dc:creator>Kruszewski, Martyna Maria</dc:creator>
  <cp:lastModifiedBy>Stasch, Denis</cp:lastModifiedBy>
  <cp:revision>67</cp:revision>
  <dcterms:created xsi:type="dcterms:W3CDTF">2020-09-08T14:25:25Z</dcterms:created>
  <dcterms:modified xsi:type="dcterms:W3CDTF">2023-01-18T15:30:25Z</dcterms:modified>
</cp:coreProperties>
</file>