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57" r:id="rId1"/>
    <p:sldMasterId id="2147483981" r:id="rId2"/>
  </p:sldMasterIdLst>
  <p:notesMasterIdLst>
    <p:notesMasterId r:id="rId17"/>
  </p:notesMasterIdLst>
  <p:handoutMasterIdLst>
    <p:handoutMasterId r:id="rId18"/>
  </p:handoutMasterIdLst>
  <p:sldIdLst>
    <p:sldId id="385" r:id="rId3"/>
    <p:sldId id="382" r:id="rId4"/>
    <p:sldId id="386" r:id="rId5"/>
    <p:sldId id="387" r:id="rId6"/>
    <p:sldId id="388" r:id="rId7"/>
    <p:sldId id="389" r:id="rId8"/>
    <p:sldId id="390" r:id="rId9"/>
    <p:sldId id="376" r:id="rId10"/>
    <p:sldId id="395" r:id="rId11"/>
    <p:sldId id="396" r:id="rId12"/>
    <p:sldId id="378" r:id="rId13"/>
    <p:sldId id="379" r:id="rId14"/>
    <p:sldId id="397" r:id="rId15"/>
    <p:sldId id="371" r:id="rId16"/>
  </p:sldIdLst>
  <p:sldSz cx="9144000" cy="6858000" type="screen4x3"/>
  <p:notesSz cx="6735763" cy="9866313"/>
  <p:custShowLst>
    <p:custShow name="Zielgruppenpräsentation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2205">
          <p15:clr>
            <a:srgbClr val="A4A3A4"/>
          </p15:clr>
        </p15:guide>
        <p15:guide id="7" orient="horz" pos="3657">
          <p15:clr>
            <a:srgbClr val="A4A3A4"/>
          </p15:clr>
        </p15:guide>
        <p15:guide id="8" orient="horz" pos="4110">
          <p15:clr>
            <a:srgbClr val="A4A3A4"/>
          </p15:clr>
        </p15:guide>
        <p15:guide id="9" orient="horz" pos="527">
          <p15:clr>
            <a:srgbClr val="A4A3A4"/>
          </p15:clr>
        </p15:guide>
        <p15:guide id="10" orient="horz" pos="1842">
          <p15:clr>
            <a:srgbClr val="A4A3A4"/>
          </p15:clr>
        </p15:guide>
        <p15:guide id="11" orient="horz" pos="2296">
          <p15:clr>
            <a:srgbClr val="A4A3A4"/>
          </p15:clr>
        </p15:guide>
        <p15:guide id="12" pos="5624">
          <p15:clr>
            <a:srgbClr val="A4A3A4"/>
          </p15:clr>
        </p15:guide>
        <p15:guide id="13" pos="136">
          <p15:clr>
            <a:srgbClr val="A4A3A4"/>
          </p15:clr>
        </p15:guide>
        <p15:guide id="14" pos="5556">
          <p15:clr>
            <a:srgbClr val="A4A3A4"/>
          </p15:clr>
        </p15:guide>
        <p15:guide id="15" pos="204">
          <p15:clr>
            <a:srgbClr val="A4A3A4"/>
          </p15:clr>
        </p15:guide>
        <p15:guide id="16" pos="2018">
          <p15:clr>
            <a:srgbClr val="A4A3A4"/>
          </p15:clr>
        </p15:guide>
        <p15:guide id="17" pos="2381">
          <p15:clr>
            <a:srgbClr val="A4A3A4"/>
          </p15:clr>
        </p15:guide>
        <p15:guide id="18" pos="2472">
          <p15:clr>
            <a:srgbClr val="A4A3A4"/>
          </p15:clr>
        </p15:guide>
        <p15:guide id="19" pos="2835">
          <p15:clr>
            <a:srgbClr val="A4A3A4"/>
          </p15:clr>
        </p15:guide>
        <p15:guide id="20" pos="1927">
          <p15:clr>
            <a:srgbClr val="A4A3A4"/>
          </p15:clr>
        </p15:guide>
        <p15:guide id="21" pos="1565">
          <p15:clr>
            <a:srgbClr val="A4A3A4"/>
          </p15:clr>
        </p15:guide>
        <p15:guide id="22" pos="1474">
          <p15:clr>
            <a:srgbClr val="A4A3A4"/>
          </p15:clr>
        </p15:guide>
        <p15:guide id="23" pos="1111">
          <p15:clr>
            <a:srgbClr val="A4A3A4"/>
          </p15:clr>
        </p15:guide>
        <p15:guide id="24" pos="1020">
          <p15:clr>
            <a:srgbClr val="A4A3A4"/>
          </p15:clr>
        </p15:guide>
        <p15:guide id="25" pos="657">
          <p15:clr>
            <a:srgbClr val="A4A3A4"/>
          </p15:clr>
        </p15:guide>
        <p15:guide id="26" pos="567">
          <p15:clr>
            <a:srgbClr val="A4A3A4"/>
          </p15:clr>
        </p15:guide>
        <p15:guide id="27" pos="2925">
          <p15:clr>
            <a:srgbClr val="A4A3A4"/>
          </p15:clr>
        </p15:guide>
        <p15:guide id="28" pos="3379">
          <p15:clr>
            <a:srgbClr val="A4A3A4"/>
          </p15:clr>
        </p15:guide>
        <p15:guide id="29" pos="3742">
          <p15:clr>
            <a:srgbClr val="A4A3A4"/>
          </p15:clr>
        </p15:guide>
        <p15:guide id="30" pos="3288">
          <p15:clr>
            <a:srgbClr val="A4A3A4"/>
          </p15:clr>
        </p15:guide>
        <p15:guide id="31" pos="3833">
          <p15:clr>
            <a:srgbClr val="A4A3A4"/>
          </p15:clr>
        </p15:guide>
        <p15:guide id="32" pos="4195">
          <p15:clr>
            <a:srgbClr val="A4A3A4"/>
          </p15:clr>
        </p15:guide>
        <p15:guide id="33" pos="4263">
          <p15:clr>
            <a:srgbClr val="A4A3A4"/>
          </p15:clr>
        </p15:guide>
        <p15:guide id="34" pos="5103">
          <p15:clr>
            <a:srgbClr val="A4A3A4"/>
          </p15:clr>
        </p15:guide>
        <p15:guide id="35" pos="5193">
          <p15:clr>
            <a:srgbClr val="A4A3A4"/>
          </p15:clr>
        </p15:guide>
        <p15:guide id="36" pos="4649">
          <p15:clr>
            <a:srgbClr val="A4A3A4"/>
          </p15:clr>
        </p15:guide>
        <p15:guide id="37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E2800"/>
    <a:srgbClr val="ED33B8"/>
    <a:srgbClr val="FF9900"/>
    <a:srgbClr val="C00000"/>
    <a:srgbClr val="FFFFFF"/>
    <a:srgbClr val="D70000"/>
    <a:srgbClr val="AAAAAA"/>
    <a:srgbClr val="0E4171"/>
    <a:srgbClr val="00C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8" autoAdjust="0"/>
    <p:restoredTop sz="95382" autoAdjust="0"/>
  </p:normalViewPr>
  <p:slideViewPr>
    <p:cSldViewPr showGuides="1">
      <p:cViewPr varScale="1">
        <p:scale>
          <a:sx n="130" d="100"/>
          <a:sy n="130" d="100"/>
        </p:scale>
        <p:origin x="906" y="126"/>
      </p:cViewPr>
      <p:guideLst>
        <p:guide orient="horz" pos="142"/>
        <p:guide orient="horz" pos="4178"/>
        <p:guide orient="horz" pos="210"/>
        <p:guide orient="horz" pos="4065"/>
        <p:guide orient="horz" pos="845"/>
        <p:guide orient="horz" pos="2205"/>
        <p:guide orient="horz" pos="3657"/>
        <p:guide orient="horz" pos="4110"/>
        <p:guide orient="horz" pos="527"/>
        <p:guide orient="horz" pos="1842"/>
        <p:guide orient="horz" pos="2296"/>
        <p:guide pos="5624"/>
        <p:guide pos="136"/>
        <p:guide pos="5556"/>
        <p:guide pos="204"/>
        <p:guide pos="2018"/>
        <p:guide pos="2381"/>
        <p:guide pos="2472"/>
        <p:guide pos="2835"/>
        <p:guide pos="1927"/>
        <p:guide pos="1565"/>
        <p:guide pos="1474"/>
        <p:guide pos="1111"/>
        <p:guide pos="1020"/>
        <p:guide pos="657"/>
        <p:guide pos="567"/>
        <p:guide pos="2925"/>
        <p:guide pos="3379"/>
        <p:guide pos="3742"/>
        <p:guide pos="3288"/>
        <p:guide pos="3833"/>
        <p:guide pos="4195"/>
        <p:guide pos="4263"/>
        <p:guide pos="5103"/>
        <p:guide pos="5193"/>
        <p:guide pos="4649"/>
        <p:guide pos="4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38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D94C1-092C-4DC8-9B6B-DED0B269013B}" type="datetimeFigureOut">
              <a:rPr lang="en-US" smtClean="0"/>
              <a:t>10/10/2022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01A8-BBFB-4CE4-87DA-CC9101CD6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A7656-0F76-4EF9-B52D-5CF3E98DCA29}" type="datetimeFigureOut">
              <a:rPr lang="de-DE"/>
              <a:pPr>
                <a:defRPr/>
              </a:pPr>
              <a:t>10.10.2022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661988"/>
            <a:ext cx="6316663" cy="473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5581228"/>
            <a:ext cx="5389563" cy="3564396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FB370-DA5A-4F0C-892F-FDD9F2DD56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45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-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is</a:t>
            </a:r>
            <a:r>
              <a:rPr lang="de-DE" baseline="0" dirty="0"/>
              <a:t> </a:t>
            </a:r>
            <a:r>
              <a:rPr lang="de-DE" baseline="0" dirty="0" err="1"/>
              <a:t>possible</a:t>
            </a:r>
            <a:r>
              <a:rPr lang="de-DE" baseline="0" dirty="0"/>
              <a:t>,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define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desired</a:t>
            </a:r>
            <a:r>
              <a:rPr lang="de-DE" baseline="0" dirty="0"/>
              <a:t> </a:t>
            </a:r>
            <a:r>
              <a:rPr lang="de-DE" baseline="0" dirty="0" err="1"/>
              <a:t>language</a:t>
            </a:r>
            <a:r>
              <a:rPr lang="de-DE" baseline="0" dirty="0"/>
              <a:t> at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login</a:t>
            </a:r>
            <a:r>
              <a:rPr lang="de-DE" baseline="0" dirty="0"/>
              <a:t> </a:t>
            </a:r>
            <a:r>
              <a:rPr lang="de-DE" baseline="0" dirty="0" err="1"/>
              <a:t>page</a:t>
            </a:r>
            <a:r>
              <a:rPr lang="de-DE" baseline="0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9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-</a:t>
            </a:r>
            <a:r>
              <a:rPr lang="de-DE" baseline="0" dirty="0" err="1"/>
              <a:t>If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have</a:t>
            </a:r>
            <a:r>
              <a:rPr lang="de-DE" baseline="0" dirty="0"/>
              <a:t> </a:t>
            </a:r>
            <a:r>
              <a:rPr lang="de-DE" baseline="0" dirty="0" err="1"/>
              <a:t>login</a:t>
            </a:r>
            <a:r>
              <a:rPr lang="de-DE" baseline="0" dirty="0"/>
              <a:t> </a:t>
            </a:r>
            <a:r>
              <a:rPr lang="de-DE" baseline="0" dirty="0" err="1"/>
              <a:t>problems</a:t>
            </a:r>
            <a:r>
              <a:rPr lang="de-DE" baseline="0" dirty="0"/>
              <a:t>, </a:t>
            </a:r>
            <a:r>
              <a:rPr lang="de-DE" baseline="0" dirty="0" err="1"/>
              <a:t>t</a:t>
            </a:r>
            <a:r>
              <a:rPr lang="de-DE" dirty="0" err="1"/>
              <a:t>he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will send</a:t>
            </a:r>
            <a:r>
              <a:rPr lang="de-DE" baseline="0" dirty="0"/>
              <a:t> a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generated</a:t>
            </a:r>
            <a:r>
              <a:rPr lang="de-DE" baseline="0" dirty="0"/>
              <a:t> </a:t>
            </a:r>
            <a:r>
              <a:rPr lang="de-DE" baseline="0" dirty="0" err="1"/>
              <a:t>password</a:t>
            </a:r>
            <a:r>
              <a:rPr lang="de-DE" baseline="0" dirty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30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You have 3 options to find projects where you have been invited to:</a:t>
            </a:r>
            <a:endParaRPr lang="en-US" altLang="en-US" sz="800" dirty="0"/>
          </a:p>
          <a:p>
            <a:r>
              <a:rPr lang="en-US" altLang="en-US" dirty="0"/>
              <a:t>-Please click on „Auction-Project list“ module to find the list of all projects where you have been invited to.</a:t>
            </a:r>
            <a:endParaRPr lang="en-US" altLang="de-DE" dirty="0"/>
          </a:p>
          <a:p>
            <a:r>
              <a:rPr lang="en-US" altLang="en-US" dirty="0"/>
              <a:t>-Click on “</a:t>
            </a:r>
            <a:r>
              <a:rPr lang="en-US" altLang="en-US" dirty="0" err="1"/>
              <a:t>SynerSpace</a:t>
            </a:r>
            <a:r>
              <a:rPr lang="en-US" altLang="en-US" dirty="0"/>
              <a:t>” under Favorite apps Auction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-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also find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invited</a:t>
            </a:r>
            <a:r>
              <a:rPr lang="de-DE" baseline="0" dirty="0"/>
              <a:t> at: „</a:t>
            </a:r>
            <a:r>
              <a:rPr lang="de-DE" baseline="0" dirty="0" err="1"/>
              <a:t>Thinks</a:t>
            </a:r>
            <a:r>
              <a:rPr lang="de-DE" baseline="0" dirty="0"/>
              <a:t> </a:t>
            </a:r>
            <a:r>
              <a:rPr lang="de-DE" baseline="0" dirty="0" err="1"/>
              <a:t>going</a:t>
            </a:r>
            <a:r>
              <a:rPr lang="de-DE" baseline="0" dirty="0"/>
              <a:t> on“ </a:t>
            </a:r>
            <a:r>
              <a:rPr lang="de-DE" baseline="0" dirty="0" err="1"/>
              <a:t>or</a:t>
            </a:r>
            <a:r>
              <a:rPr lang="de-DE" baseline="0" dirty="0"/>
              <a:t> „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tenders</a:t>
            </a:r>
            <a:r>
              <a:rPr lang="de-DE" baseline="0" dirty="0"/>
              <a:t> / </a:t>
            </a:r>
            <a:r>
              <a:rPr lang="de-DE" baseline="0" dirty="0" err="1"/>
              <a:t>auctions</a:t>
            </a:r>
            <a:r>
              <a:rPr lang="de-DE" baseline="0" dirty="0"/>
              <a:t>“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project list you can find useful information like project duration, project leader or number of suppliers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also the possibility to filter all projects. (For example: internal classification, BU, or project leader)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59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the project list you can find useful information like project duration, project leader or number of suppliers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There is also the possibility to filter all projects. (For example: internal classification, BU, or project leader)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30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</a:t>
            </a:r>
            <a:r>
              <a:rPr lang="de-DE" baseline="0" dirty="0" err="1"/>
              <a:t>it</a:t>
            </a:r>
            <a:r>
              <a:rPr lang="de-DE" baseline="0" dirty="0"/>
              <a:t> also </a:t>
            </a:r>
            <a:r>
              <a:rPr lang="de-DE" baseline="0" dirty="0" err="1"/>
              <a:t>possible</a:t>
            </a:r>
            <a:r>
              <a:rPr lang="de-DE" baseline="0" dirty="0"/>
              <a:t> to </a:t>
            </a:r>
            <a:r>
              <a:rPr lang="de-DE" baseline="0" dirty="0" err="1"/>
              <a:t>create</a:t>
            </a:r>
            <a:r>
              <a:rPr lang="de-DE" baseline="0" dirty="0"/>
              <a:t> </a:t>
            </a:r>
            <a:r>
              <a:rPr lang="de-DE" baseline="0" dirty="0" err="1"/>
              <a:t>new</a:t>
            </a:r>
            <a:r>
              <a:rPr lang="de-DE" baseline="0" dirty="0"/>
              <a:t> </a:t>
            </a:r>
            <a:r>
              <a:rPr lang="de-DE" baseline="0" dirty="0" err="1"/>
              <a:t>folder</a:t>
            </a:r>
            <a:r>
              <a:rPr lang="de-DE" baseline="0" dirty="0"/>
              <a:t> </a:t>
            </a:r>
            <a:r>
              <a:rPr lang="de-DE" baseline="0" dirty="0" err="1"/>
              <a:t>or</a:t>
            </a:r>
            <a:r>
              <a:rPr lang="de-DE" baseline="0" dirty="0"/>
              <a:t> </a:t>
            </a:r>
            <a:r>
              <a:rPr lang="de-DE" baseline="0" dirty="0" err="1"/>
              <a:t>filter</a:t>
            </a:r>
            <a:r>
              <a:rPr lang="de-DE" baseline="0" dirty="0"/>
              <a:t> </a:t>
            </a:r>
            <a:r>
              <a:rPr lang="de-DE" baseline="0" dirty="0" err="1"/>
              <a:t>through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published</a:t>
            </a:r>
            <a:r>
              <a:rPr lang="de-DE" baseline="0" dirty="0"/>
              <a:t> </a:t>
            </a:r>
            <a:r>
              <a:rPr lang="de-DE" baseline="0" dirty="0" err="1"/>
              <a:t>documents</a:t>
            </a:r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03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600" y="2061796"/>
            <a:ext cx="7037388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7600" y="3429001"/>
            <a:ext cx="7037388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954485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5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709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629314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19978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60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21927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2599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526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7624" y="1628775"/>
            <a:ext cx="7975023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1628775"/>
            <a:ext cx="402111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70045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3417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740430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33335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843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333377"/>
            <a:ext cx="3600450" cy="6191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0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45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068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928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39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6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562101"/>
            <a:ext cx="7749591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20058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9048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116669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4171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8437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916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274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93481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1865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863142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8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2" y="1628775"/>
            <a:ext cx="8461186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073257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51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600" y="2061796"/>
            <a:ext cx="7037388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7600" y="3429001"/>
            <a:ext cx="7037388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95035"/>
      </p:ext>
    </p:extLst>
  </p:cSld>
  <p:clrMapOvr>
    <a:masterClrMapping/>
  </p:clrMapOvr>
  <p:hf sldNum="0"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7624" y="1628775"/>
            <a:ext cx="7975023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1628775"/>
            <a:ext cx="402111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1203"/>
      </p:ext>
    </p:extLst>
  </p:cSld>
  <p:clrMapOvr>
    <a:masterClrMapping/>
  </p:clrMapOvr>
  <p:hf sldNum="0"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562101"/>
            <a:ext cx="7749591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964466"/>
      </p:ext>
    </p:extLst>
  </p:cSld>
  <p:clrMapOvr>
    <a:masterClrMapping/>
  </p:clrMapOvr>
  <p:hf sldNum="0"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2" y="1628775"/>
            <a:ext cx="8461186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36073"/>
      </p:ext>
    </p:extLst>
  </p:cSld>
  <p:clrMapOvr>
    <a:masterClrMapping/>
  </p:clrMapOvr>
  <p:hf sldNum="0"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625" y="1517660"/>
            <a:ext cx="1343025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1587018"/>
            <a:ext cx="5614988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57347"/>
      </p:ext>
    </p:extLst>
  </p:cSld>
  <p:clrMapOvr>
    <a:masterClrMapping/>
  </p:clrMapOvr>
  <p:hf sldNum="0"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2062800"/>
            <a:ext cx="7011987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428999"/>
            <a:ext cx="7011987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9349"/>
      </p:ext>
    </p:extLst>
  </p:cSld>
  <p:clrMapOvr>
    <a:masterClrMapping/>
  </p:clrMapOvr>
  <p:hf sldNum="0"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626" y="6451875"/>
            <a:ext cx="704016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7991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985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890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625" y="1517660"/>
            <a:ext cx="1343025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1587018"/>
            <a:ext cx="5614988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44603"/>
      </p:ext>
    </p:extLst>
  </p:cSld>
  <p:clrMapOvr>
    <a:masterClrMapping/>
  </p:clrMapOvr>
  <p:hf sldNum="0"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3163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548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090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2711429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651786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3756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415811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3271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7375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175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2062800"/>
            <a:ext cx="7011987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428999"/>
            <a:ext cx="7011987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998821"/>
      </p:ext>
    </p:extLst>
  </p:cSld>
  <p:clrMapOvr>
    <a:masterClrMapping/>
  </p:clrMapOvr>
  <p:hf sldNum="0"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7356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30177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730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60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626" y="6451875"/>
            <a:ext cx="704016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9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91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404814"/>
            <a:ext cx="8457647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0" y="1628775"/>
            <a:ext cx="8457647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0" y="6467475"/>
            <a:ext cx="1241630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3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22" r:id="rId24"/>
    <p:sldLayoutId id="2147483946" r:id="rId25"/>
    <p:sldLayoutId id="2147483945" r:id="rId26"/>
    <p:sldLayoutId id="2147483940" r:id="rId27"/>
    <p:sldLayoutId id="2147483941" r:id="rId28"/>
    <p:sldLayoutId id="2147483952" r:id="rId29"/>
    <p:sldLayoutId id="2147483935" r:id="rId30"/>
    <p:sldLayoutId id="2147483936" r:id="rId31"/>
    <p:sldLayoutId id="2147483924" r:id="rId32"/>
    <p:sldLayoutId id="2147483937" r:id="rId33"/>
    <p:sldLayoutId id="2147483926" r:id="rId34"/>
    <p:sldLayoutId id="2147483927" r:id="rId35"/>
    <p:sldLayoutId id="2147483947" r:id="rId36"/>
    <p:sldLayoutId id="2147483930" r:id="rId37"/>
    <p:sldLayoutId id="2147483939" r:id="rId38"/>
    <p:sldLayoutId id="2147483955" r:id="rId39"/>
    <p:sldLayoutId id="2147483954" r:id="rId40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97" userDrawn="1">
          <p15:clr>
            <a:srgbClr val="F26B43"/>
          </p15:clr>
        </p15:guide>
        <p15:guide id="3" pos="2947" userDrawn="1">
          <p15:clr>
            <a:srgbClr val="F26B43"/>
          </p15:clr>
        </p15:guide>
        <p15:guide id="4" pos="3340" userDrawn="1">
          <p15:clr>
            <a:srgbClr val="F26B43"/>
          </p15:clr>
        </p15:guide>
        <p15:guide id="5" pos="3389" userDrawn="1">
          <p15:clr>
            <a:srgbClr val="F26B43"/>
          </p15:clr>
        </p15:guide>
        <p15:guide id="6" pos="3794" userDrawn="1">
          <p15:clr>
            <a:srgbClr val="F26B43"/>
          </p15:clr>
        </p15:guide>
        <p15:guide id="7" pos="3841" userDrawn="1">
          <p15:clr>
            <a:srgbClr val="F26B43"/>
          </p15:clr>
        </p15:guide>
        <p15:guide id="8" pos="4239" userDrawn="1">
          <p15:clr>
            <a:srgbClr val="F26B43"/>
          </p15:clr>
        </p15:guide>
        <p15:guide id="9" pos="4289" userDrawn="1">
          <p15:clr>
            <a:srgbClr val="F26B43"/>
          </p15:clr>
        </p15:guide>
        <p15:guide id="10" pos="4689" userDrawn="1">
          <p15:clr>
            <a:srgbClr val="F26B43"/>
          </p15:clr>
        </p15:guide>
        <p15:guide id="11" pos="4736" userDrawn="1">
          <p15:clr>
            <a:srgbClr val="F26B43"/>
          </p15:clr>
        </p15:guide>
        <p15:guide id="12" pos="5137" userDrawn="1">
          <p15:clr>
            <a:srgbClr val="F26B43"/>
          </p15:clr>
        </p15:guide>
        <p15:guide id="13" pos="5186" userDrawn="1">
          <p15:clr>
            <a:srgbClr val="F26B43"/>
          </p15:clr>
        </p15:guide>
        <p15:guide id="14" pos="5585" userDrawn="1">
          <p15:clr>
            <a:srgbClr val="F26B43"/>
          </p15:clr>
        </p15:guide>
        <p15:guide id="15" pos="2493" userDrawn="1">
          <p15:clr>
            <a:srgbClr val="F26B43"/>
          </p15:clr>
        </p15:guide>
        <p15:guide id="16" pos="2444" userDrawn="1">
          <p15:clr>
            <a:srgbClr val="F26B43"/>
          </p15:clr>
        </p15:guide>
        <p15:guide id="17" pos="2050" userDrawn="1">
          <p15:clr>
            <a:srgbClr val="F26B43"/>
          </p15:clr>
        </p15:guide>
        <p15:guide id="18" pos="2000" userDrawn="1">
          <p15:clr>
            <a:srgbClr val="F26B43"/>
          </p15:clr>
        </p15:guide>
        <p15:guide id="19" pos="1600" userDrawn="1">
          <p15:clr>
            <a:srgbClr val="F26B43"/>
          </p15:clr>
        </p15:guide>
        <p15:guide id="20" pos="1553" userDrawn="1">
          <p15:clr>
            <a:srgbClr val="F26B43"/>
          </p15:clr>
        </p15:guide>
        <p15:guide id="21" pos="1152" userDrawn="1">
          <p15:clr>
            <a:srgbClr val="F26B43"/>
          </p15:clr>
        </p15:guide>
        <p15:guide id="22" pos="1100" userDrawn="1">
          <p15:clr>
            <a:srgbClr val="F26B43"/>
          </p15:clr>
        </p15:guide>
        <p15:guide id="23" pos="704" userDrawn="1">
          <p15:clr>
            <a:srgbClr val="F26B43"/>
          </p15:clr>
        </p15:guide>
        <p15:guide id="24" pos="650" userDrawn="1">
          <p15:clr>
            <a:srgbClr val="F26B43"/>
          </p15:clr>
        </p15:guide>
        <p15:guide id="25" pos="254" userDrawn="1">
          <p15:clr>
            <a:srgbClr val="F26B43"/>
          </p15:clr>
        </p15:guide>
        <p15:guide id="26" orient="horz" pos="4200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orient="horz" pos="1026" userDrawn="1">
          <p15:clr>
            <a:srgbClr val="F26B43"/>
          </p15:clr>
        </p15:guide>
        <p15:guide id="29" orient="horz" pos="25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404814"/>
            <a:ext cx="8457647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0" y="1628775"/>
            <a:ext cx="8457647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0" y="6467475"/>
            <a:ext cx="1241630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8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  <p:sldLayoutId id="2147484000" r:id="rId19"/>
    <p:sldLayoutId id="2147484001" r:id="rId20"/>
    <p:sldLayoutId id="2147484002" r:id="rId21"/>
    <p:sldLayoutId id="2147484003" r:id="rId22"/>
    <p:sldLayoutId id="2147484004" r:id="rId23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97" userDrawn="1">
          <p15:clr>
            <a:srgbClr val="F26B43"/>
          </p15:clr>
        </p15:guide>
        <p15:guide id="3" pos="2947" userDrawn="1">
          <p15:clr>
            <a:srgbClr val="F26B43"/>
          </p15:clr>
        </p15:guide>
        <p15:guide id="4" pos="3340" userDrawn="1">
          <p15:clr>
            <a:srgbClr val="F26B43"/>
          </p15:clr>
        </p15:guide>
        <p15:guide id="5" pos="3389" userDrawn="1">
          <p15:clr>
            <a:srgbClr val="F26B43"/>
          </p15:clr>
        </p15:guide>
        <p15:guide id="6" pos="3794" userDrawn="1">
          <p15:clr>
            <a:srgbClr val="F26B43"/>
          </p15:clr>
        </p15:guide>
        <p15:guide id="7" pos="3841" userDrawn="1">
          <p15:clr>
            <a:srgbClr val="F26B43"/>
          </p15:clr>
        </p15:guide>
        <p15:guide id="8" pos="4239" userDrawn="1">
          <p15:clr>
            <a:srgbClr val="F26B43"/>
          </p15:clr>
        </p15:guide>
        <p15:guide id="9" pos="4289" userDrawn="1">
          <p15:clr>
            <a:srgbClr val="F26B43"/>
          </p15:clr>
        </p15:guide>
        <p15:guide id="10" pos="4689" userDrawn="1">
          <p15:clr>
            <a:srgbClr val="F26B43"/>
          </p15:clr>
        </p15:guide>
        <p15:guide id="11" pos="4736" userDrawn="1">
          <p15:clr>
            <a:srgbClr val="F26B43"/>
          </p15:clr>
        </p15:guide>
        <p15:guide id="12" pos="5137" userDrawn="1">
          <p15:clr>
            <a:srgbClr val="F26B43"/>
          </p15:clr>
        </p15:guide>
        <p15:guide id="13" pos="5186" userDrawn="1">
          <p15:clr>
            <a:srgbClr val="F26B43"/>
          </p15:clr>
        </p15:guide>
        <p15:guide id="14" pos="5585" userDrawn="1">
          <p15:clr>
            <a:srgbClr val="F26B43"/>
          </p15:clr>
        </p15:guide>
        <p15:guide id="15" pos="2493" userDrawn="1">
          <p15:clr>
            <a:srgbClr val="F26B43"/>
          </p15:clr>
        </p15:guide>
        <p15:guide id="16" pos="2444" userDrawn="1">
          <p15:clr>
            <a:srgbClr val="F26B43"/>
          </p15:clr>
        </p15:guide>
        <p15:guide id="17" pos="2050" userDrawn="1">
          <p15:clr>
            <a:srgbClr val="F26B43"/>
          </p15:clr>
        </p15:guide>
        <p15:guide id="18" pos="2000" userDrawn="1">
          <p15:clr>
            <a:srgbClr val="F26B43"/>
          </p15:clr>
        </p15:guide>
        <p15:guide id="19" pos="1600" userDrawn="1">
          <p15:clr>
            <a:srgbClr val="F26B43"/>
          </p15:clr>
        </p15:guide>
        <p15:guide id="20" pos="1553" userDrawn="1">
          <p15:clr>
            <a:srgbClr val="F26B43"/>
          </p15:clr>
        </p15:guide>
        <p15:guide id="21" pos="1152" userDrawn="1">
          <p15:clr>
            <a:srgbClr val="F26B43"/>
          </p15:clr>
        </p15:guide>
        <p15:guide id="22" pos="1100" userDrawn="1">
          <p15:clr>
            <a:srgbClr val="F26B43"/>
          </p15:clr>
        </p15:guide>
        <p15:guide id="23" pos="704" userDrawn="1">
          <p15:clr>
            <a:srgbClr val="F26B43"/>
          </p15:clr>
        </p15:guide>
        <p15:guide id="24" pos="650" userDrawn="1">
          <p15:clr>
            <a:srgbClr val="F26B43"/>
          </p15:clr>
        </p15:guide>
        <p15:guide id="25" pos="254" userDrawn="1">
          <p15:clr>
            <a:srgbClr val="F26B43"/>
          </p15:clr>
        </p15:guide>
        <p15:guide id="26" orient="horz" pos="4200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orient="horz" pos="1026" userDrawn="1">
          <p15:clr>
            <a:srgbClr val="F26B43"/>
          </p15:clr>
        </p15:guide>
        <p15:guide id="29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sourcing.metro-link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2999" y="1484784"/>
            <a:ext cx="5301209" cy="1791224"/>
          </a:xfrm>
        </p:spPr>
        <p:txBody>
          <a:bodyPr/>
          <a:lstStyle/>
          <a:p>
            <a:br>
              <a:rPr lang="en-GB" dirty="0"/>
            </a:br>
            <a:r>
              <a:rPr lang="en-GB" dirty="0" err="1"/>
              <a:t>Asta</a:t>
            </a:r>
            <a:r>
              <a:rPr lang="en-GB" dirty="0"/>
              <a:t> </a:t>
            </a:r>
            <a:r>
              <a:rPr lang="en-GB" dirty="0" err="1"/>
              <a:t>Inglese</a:t>
            </a:r>
            <a:r>
              <a:rPr lang="en-GB" dirty="0"/>
              <a:t> – </a:t>
            </a:r>
            <a:r>
              <a:rPr lang="en-GB" dirty="0" err="1"/>
              <a:t>Guida</a:t>
            </a:r>
            <a:r>
              <a:rPr lang="en-GB" dirty="0"/>
              <a:t> </a:t>
            </a:r>
            <a:r>
              <a:rPr lang="en-GB" dirty="0" err="1"/>
              <a:t>Fornitore</a:t>
            </a:r>
            <a:endParaRPr lang="en-GB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2421" y="3573016"/>
            <a:ext cx="7011987" cy="2600325"/>
          </a:xfrm>
        </p:spPr>
        <p:txBody>
          <a:bodyPr/>
          <a:lstStyle/>
          <a:p>
            <a:endParaRPr lang="de-DE" sz="1600" dirty="0"/>
          </a:p>
          <a:p>
            <a:r>
              <a:rPr lang="en-US" altLang="de-DE" sz="1600" dirty="0"/>
              <a:t>Offer Solution Services:</a:t>
            </a:r>
          </a:p>
          <a:p>
            <a:r>
              <a:rPr lang="en-US" altLang="de-DE" sz="1600" dirty="0"/>
              <a:t>Email: esourcing@sourcingsupport.de </a:t>
            </a:r>
          </a:p>
          <a:p>
            <a:r>
              <a:rPr lang="en-US" altLang="de-DE" sz="1600" dirty="0"/>
              <a:t>Phone +49 211 969 4747</a:t>
            </a:r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Offer Sounding Board. For internal use only.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0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27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7"/>
          <p:cNvSpPr txBox="1">
            <a:spLocks noGrp="1"/>
          </p:cNvSpPr>
          <p:nvPr>
            <p:ph type="title"/>
          </p:nvPr>
        </p:nvSpPr>
        <p:spPr>
          <a:xfrm>
            <a:off x="405000" y="404814"/>
            <a:ext cx="8487480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accettare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 le Condizioni Generali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7544" y="83671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poter partecipare all’ASTA bisogna </a:t>
            </a:r>
            <a:r>
              <a:rPr lang="it-IT" b="1" dirty="0"/>
              <a:t>accettare</a:t>
            </a:r>
            <a:r>
              <a:rPr lang="it-IT" dirty="0"/>
              <a:t> i documenti che sono stati impostati dal Buyer come «</a:t>
            </a:r>
            <a:r>
              <a:rPr lang="it-IT" b="1" dirty="0"/>
              <a:t>condizioni generali</a:t>
            </a:r>
            <a:r>
              <a:rPr lang="it-IT" dirty="0"/>
              <a:t>».</a:t>
            </a:r>
            <a:r>
              <a:rPr lang="ro-R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Premere sul documento (1) per scaricarlo e leggerlo. Spuntare la casella davanti al documento (2), spuntare la casella che conferma di aver letto le condizioni di partecipazione (3) e premere il tasto Accetta (4)</a:t>
            </a:r>
            <a:r>
              <a:rPr lang="ro-RO" dirty="0"/>
              <a:t> 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Attenzione</a:t>
            </a:r>
            <a:r>
              <a:rPr lang="en-US" b="1" dirty="0"/>
              <a:t>!!!</a:t>
            </a:r>
            <a:r>
              <a:rPr lang="en-US" dirty="0"/>
              <a:t> </a:t>
            </a:r>
            <a:r>
              <a:rPr lang="it-IT" dirty="0"/>
              <a:t>Se sono presenti più documenti, bisogna scaricarli tutti e spuntare le caselle davanti a ognuno di loro. Questi documenti si accettano solo la prima volta che si accede all’Asta. </a:t>
            </a:r>
          </a:p>
        </p:txBody>
      </p:sp>
      <p:pic>
        <p:nvPicPr>
          <p:cNvPr id="7" name="Picture 6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2D656A-987F-4174-9385-01BB353A7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51" y="3244535"/>
            <a:ext cx="7432509" cy="28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5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Informazioni</a:t>
            </a: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dell‘Asta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1369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i documenti sono stati accettati correttamente avrà accesso completo all’Asta e quindi ai seguenti Tab: </a:t>
            </a:r>
            <a:r>
              <a:rPr lang="ro-RO" dirty="0"/>
              <a:t> 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Dati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dell’Asta</a:t>
            </a:r>
            <a:r>
              <a:rPr lang="en-US" sz="1100" b="0" i="0" dirty="0">
                <a:effectLst/>
              </a:rPr>
              <a:t> (Qui e possible </a:t>
            </a:r>
            <a:r>
              <a:rPr lang="en-US" sz="1100" b="0" i="0" dirty="0" err="1">
                <a:effectLst/>
              </a:rPr>
              <a:t>cambiare</a:t>
            </a:r>
            <a:r>
              <a:rPr lang="en-US" sz="1100" b="0" i="0" dirty="0">
                <a:effectLst/>
              </a:rPr>
              <a:t> la </a:t>
            </a:r>
            <a:r>
              <a:rPr lang="en-US" sz="1100" b="0" i="0" dirty="0" err="1">
                <a:effectLst/>
              </a:rPr>
              <a:t>Velocita</a:t>
            </a:r>
            <a:r>
              <a:rPr lang="en-US" sz="1100" b="0" i="0" dirty="0">
                <a:effectLst/>
              </a:rPr>
              <a:t> di aggiornamento se </a:t>
            </a:r>
            <a:r>
              <a:rPr lang="en-US" sz="1100" b="0" i="0" dirty="0" err="1">
                <a:effectLst/>
              </a:rPr>
              <a:t>si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desidera</a:t>
            </a:r>
            <a:r>
              <a:rPr lang="en-US" sz="1100" b="0" i="0" dirty="0">
                <a:effectLst/>
              </a:rPr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dirty="0" err="1"/>
              <a:t>Informazioni</a:t>
            </a:r>
            <a:r>
              <a:rPr lang="en-US" sz="1100" dirty="0"/>
              <a:t> </a:t>
            </a:r>
            <a:r>
              <a:rPr lang="en-US" sz="1100" dirty="0" err="1"/>
              <a:t>aggiuntive</a:t>
            </a:r>
            <a:endParaRPr lang="en-US" sz="1100" dirty="0"/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Posizioni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dell’Asta</a:t>
            </a:r>
            <a:r>
              <a:rPr lang="en-US" sz="1100" b="0" i="0" dirty="0">
                <a:effectLst/>
              </a:rPr>
              <a:t> ( </a:t>
            </a:r>
            <a:r>
              <a:rPr lang="en-US" sz="1100" b="0" i="0" dirty="0" err="1">
                <a:effectLst/>
              </a:rPr>
              <a:t>gli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articoli</a:t>
            </a:r>
            <a:r>
              <a:rPr lang="en-US" sz="1100" b="0" i="0" dirty="0">
                <a:effectLst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dirty="0"/>
              <a:t>Il </a:t>
            </a:r>
            <a:r>
              <a:rPr lang="en-US" sz="1100" dirty="0" err="1"/>
              <a:t>mio</a:t>
            </a:r>
            <a:r>
              <a:rPr lang="en-US" sz="1100" dirty="0"/>
              <a:t> team (</a:t>
            </a:r>
            <a:r>
              <a:rPr lang="en-US" sz="1100" dirty="0" err="1"/>
              <a:t>altri</a:t>
            </a:r>
            <a:r>
              <a:rPr lang="en-US" sz="1100" dirty="0"/>
              <a:t> </a:t>
            </a:r>
            <a:r>
              <a:rPr lang="en-US" sz="1100" dirty="0" err="1"/>
              <a:t>colleghi</a:t>
            </a:r>
            <a:r>
              <a:rPr lang="en-US" sz="1100" dirty="0"/>
              <a:t> </a:t>
            </a:r>
            <a:r>
              <a:rPr lang="en-US" sz="1100" dirty="0" err="1"/>
              <a:t>della</a:t>
            </a:r>
            <a:r>
              <a:rPr lang="en-US" sz="1100" dirty="0"/>
              <a:t> </a:t>
            </a:r>
            <a:r>
              <a:rPr lang="en-US" sz="1100" dirty="0" err="1"/>
              <a:t>sua</a:t>
            </a:r>
            <a:r>
              <a:rPr lang="en-US" sz="1100" dirty="0"/>
              <a:t> </a:t>
            </a:r>
            <a:r>
              <a:rPr lang="en-US" sz="1100" dirty="0" err="1"/>
              <a:t>compagnia</a:t>
            </a:r>
            <a:r>
              <a:rPr lang="en-US" sz="1100" dirty="0"/>
              <a:t> </a:t>
            </a:r>
            <a:r>
              <a:rPr lang="en-US" sz="1100" dirty="0" err="1"/>
              <a:t>invitati</a:t>
            </a:r>
            <a:r>
              <a:rPr lang="en-US" sz="1100" dirty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Documeti</a:t>
            </a:r>
            <a:r>
              <a:rPr lang="en-US" sz="1100" b="0" i="0" dirty="0">
                <a:effectLst/>
              </a:rPr>
              <a:t> ( </a:t>
            </a:r>
            <a:r>
              <a:rPr lang="en-US" sz="1100" b="0" i="0" dirty="0" err="1">
                <a:effectLst/>
              </a:rPr>
              <a:t>altri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documenti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che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riguardano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l’asta</a:t>
            </a:r>
            <a:r>
              <a:rPr lang="en-US" sz="1100" b="0" i="0" dirty="0">
                <a:effectLst/>
              </a:rPr>
              <a:t> e </a:t>
            </a:r>
            <a:r>
              <a:rPr lang="en-US" sz="1100" b="0" i="0" dirty="0" err="1">
                <a:effectLst/>
              </a:rPr>
              <a:t>gli</a:t>
            </a:r>
            <a:r>
              <a:rPr lang="en-US" sz="1100" b="0" i="0" dirty="0">
                <a:effectLst/>
              </a:rPr>
              <a:t> </a:t>
            </a:r>
            <a:r>
              <a:rPr lang="en-US" sz="1100" b="0" i="0" dirty="0" err="1">
                <a:effectLst/>
              </a:rPr>
              <a:t>articoli</a:t>
            </a:r>
            <a:r>
              <a:rPr lang="en-US" sz="1100" dirty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b="0" i="0" dirty="0" err="1">
                <a:effectLst/>
              </a:rPr>
              <a:t>Regole</a:t>
            </a:r>
            <a:r>
              <a:rPr lang="en-US" sz="1100" b="0" i="0" dirty="0">
                <a:effectLst/>
              </a:rPr>
              <a:t> di </a:t>
            </a:r>
            <a:r>
              <a:rPr lang="en-US" sz="1100" b="0" i="0" dirty="0" err="1">
                <a:effectLst/>
              </a:rPr>
              <a:t>assegnazione</a:t>
            </a:r>
            <a:endParaRPr lang="ro-RO" sz="1100" b="0" i="0" dirty="0">
              <a:effectLst/>
            </a:endParaRPr>
          </a:p>
        </p:txBody>
      </p:sp>
      <p:pic>
        <p:nvPicPr>
          <p:cNvPr id="7" name="Picture 6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C615A6-05CA-460B-AC23-19AA85FC8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45" y="2523969"/>
            <a:ext cx="6839099" cy="398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96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6638925" y="2533650"/>
            <a:ext cx="1047750" cy="190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100">
                <a:solidFill>
                  <a:srgbClr val="000000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rgbClr val="000000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rgbClr val="000000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rgbClr val="000000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rgbClr val="0000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/>
            <a:endParaRPr lang="de-DE" altLang="de-DE"/>
          </a:p>
        </p:txBody>
      </p:sp>
      <p:sp>
        <p:nvSpPr>
          <p:cNvPr id="4" name="Rectangle 3"/>
          <p:cNvSpPr/>
          <p:nvPr/>
        </p:nvSpPr>
        <p:spPr>
          <a:xfrm>
            <a:off x="5436096" y="5013176"/>
            <a:ext cx="576064" cy="144016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sp>
        <p:nvSpPr>
          <p:cNvPr id="14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343464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Casella di 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offerta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908720"/>
            <a:ext cx="828092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partecipare all’Asta e fare delle offerte, posizionarsi nella «Casella di offerta». All’interno della quale è possibile vedere:</a:t>
            </a:r>
            <a:r>
              <a:rPr lang="ro-RO" dirty="0"/>
              <a:t> 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sz="1100" dirty="0"/>
              <a:t>Data e </a:t>
            </a:r>
            <a:r>
              <a:rPr lang="en-US" sz="1100" dirty="0" err="1"/>
              <a:t>ora</a:t>
            </a:r>
            <a:r>
              <a:rPr lang="en-US" sz="1100" dirty="0"/>
              <a:t> di </a:t>
            </a:r>
            <a:r>
              <a:rPr lang="en-US" sz="1100" dirty="0" err="1"/>
              <a:t>inizio</a:t>
            </a:r>
            <a:endParaRPr lang="en-US" sz="1100" dirty="0"/>
          </a:p>
          <a:p>
            <a:pPr marL="800100" lvl="1" indent="-342900">
              <a:buFont typeface="+mj-lt"/>
              <a:buAutoNum type="arabicPeriod"/>
            </a:pPr>
            <a:r>
              <a:rPr lang="en-US" sz="1100" dirty="0"/>
              <a:t>Data e </a:t>
            </a:r>
            <a:r>
              <a:rPr lang="en-US" sz="1100" dirty="0" err="1"/>
              <a:t>ora</a:t>
            </a:r>
            <a:r>
              <a:rPr lang="en-US" sz="1100" dirty="0"/>
              <a:t> di fine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dirty="0"/>
              <a:t>Tempo </a:t>
            </a:r>
            <a:r>
              <a:rPr lang="en-US" sz="1100" dirty="0" err="1"/>
              <a:t>rimanente</a:t>
            </a:r>
            <a:r>
              <a:rPr lang="en-US" sz="1100" dirty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100" dirty="0"/>
              <a:t>Secondi </a:t>
            </a:r>
            <a:r>
              <a:rPr lang="en-US" sz="1100" dirty="0" err="1"/>
              <a:t>rimasti</a:t>
            </a:r>
            <a:r>
              <a:rPr lang="en-US" sz="1100" dirty="0"/>
              <a:t> </a:t>
            </a:r>
            <a:r>
              <a:rPr lang="en-US" sz="1100" dirty="0" err="1"/>
              <a:t>fino</a:t>
            </a:r>
            <a:r>
              <a:rPr lang="en-US" sz="1100" dirty="0"/>
              <a:t> al </a:t>
            </a:r>
            <a:r>
              <a:rPr lang="en-US" sz="1100" dirty="0" err="1"/>
              <a:t>prossimo</a:t>
            </a:r>
            <a:r>
              <a:rPr lang="en-US" sz="1100" dirty="0"/>
              <a:t> aggiornamento </a:t>
            </a:r>
            <a:r>
              <a:rPr lang="en-US" sz="1100" dirty="0" err="1"/>
              <a:t>della</a:t>
            </a:r>
            <a:r>
              <a:rPr lang="en-US" sz="1100" dirty="0"/>
              <a:t> </a:t>
            </a:r>
            <a:r>
              <a:rPr lang="en-US" sz="1100" dirty="0" err="1"/>
              <a:t>schermata</a:t>
            </a:r>
            <a:r>
              <a:rPr lang="en-US" sz="1100" dirty="0"/>
              <a:t>.</a:t>
            </a:r>
          </a:p>
          <a:p>
            <a:pPr marL="800100" lvl="1" indent="-342900">
              <a:buFont typeface="+mj-lt"/>
              <a:buAutoNum type="arabicPeriod"/>
            </a:pPr>
            <a:endParaRPr lang="ro-RO" sz="1100" b="0" i="0" dirty="0">
              <a:effectLst/>
            </a:endParaRPr>
          </a:p>
        </p:txBody>
      </p:sp>
      <p:pic>
        <p:nvPicPr>
          <p:cNvPr id="7" name="Picture 6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E0F84-1407-4A19-A196-E6AFDD4C2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72" y="2829040"/>
            <a:ext cx="8152456" cy="278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9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343464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Casella di </a:t>
            </a:r>
            <a:r>
              <a:rPr lang="de-DE" cap="none" dirty="0" err="1">
                <a:latin typeface="Arial" panose="020B0604020202020204" pitchFamily="34" charset="0"/>
                <a:cs typeface="Arial" panose="020B0604020202020204" pitchFamily="34" charset="0"/>
              </a:rPr>
              <a:t>offerta</a:t>
            </a:r>
            <a:endParaRPr lang="de-DE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836712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prezzi possono essere inseriti solo quando l’asta è iniziata (controllare Ora di inizio), nella colonna «Inserimento» (1) confermare premendo il tasto verde(2). </a:t>
            </a:r>
            <a:r>
              <a:rPr lang="ro-R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questo tipo di Asta il prezzo inserito deve essere </a:t>
            </a:r>
            <a:r>
              <a:rPr lang="it-IT" b="1" dirty="0"/>
              <a:t>più basso </a:t>
            </a:r>
            <a:r>
              <a:rPr lang="it-IT" dirty="0"/>
              <a:t>della «migliore offerta» o, in mancanza di tale dato, dovrà essere uguale o più basso del prezzo di partenza</a:t>
            </a:r>
            <a:endParaRPr lang="ro-R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Attenzione!!! </a:t>
            </a:r>
            <a:r>
              <a:rPr lang="it-IT" dirty="0"/>
              <a:t>Per inserire un prezzo con decimale bisogna usare la virgola sulla tastiera e non il punto.</a:t>
            </a:r>
            <a:endParaRPr lang="ro-RO" b="0" i="0" dirty="0">
              <a:effectLst/>
            </a:endParaRPr>
          </a:p>
        </p:txBody>
      </p:sp>
      <p:pic>
        <p:nvPicPr>
          <p:cNvPr id="9" name="Picture 8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B8EFE-B8F0-4190-8C37-CA6FA828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14" y="3313059"/>
            <a:ext cx="7992888" cy="270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1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75803" y="1772816"/>
            <a:ext cx="474426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altLang="de-DE" sz="1800" dirty="0"/>
              <a:t>In caso di problemi tecnici durante un’Asta online, si prega di contattare immediatamente il Capo Progetto dell’Asta.</a:t>
            </a:r>
          </a:p>
          <a:p>
            <a:pPr marL="0" indent="0">
              <a:buNone/>
            </a:pPr>
            <a:endParaRPr lang="it-IT" altLang="de-DE" sz="1800" dirty="0"/>
          </a:p>
          <a:p>
            <a:pPr marL="0" indent="0">
              <a:buNone/>
            </a:pPr>
            <a:r>
              <a:rPr lang="it-IT" altLang="de-DE" sz="1800" dirty="0"/>
              <a:t>Per supporto nell’utilizzo della piattaforma eSourcing, contattare </a:t>
            </a:r>
            <a:r>
              <a:rPr lang="en-US" altLang="de-DE" sz="1800" dirty="0"/>
              <a:t>Offer Solution Services Team</a:t>
            </a:r>
          </a:p>
          <a:p>
            <a:pPr marL="0" indent="0">
              <a:buNone/>
            </a:pPr>
            <a:endParaRPr lang="it-IT" altLang="de-DE" sz="1800" dirty="0"/>
          </a:p>
          <a:p>
            <a:pPr>
              <a:buNone/>
            </a:pPr>
            <a:r>
              <a:rPr lang="en-US" altLang="de-DE" sz="1800" dirty="0"/>
              <a:t>Email: esourcing@sourcingsupport.de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de-DE" sz="1800" dirty="0" err="1"/>
              <a:t>Telephono</a:t>
            </a:r>
            <a:r>
              <a:rPr lang="en-US" altLang="de-DE" sz="1800" dirty="0"/>
              <a:t>: +49 211 969 4747 (</a:t>
            </a:r>
            <a:r>
              <a:rPr lang="en-US" altLang="de-DE" sz="1800" dirty="0" err="1"/>
              <a:t>Inglese</a:t>
            </a:r>
            <a:r>
              <a:rPr lang="en-US" altLang="de-DE" sz="1800" dirty="0"/>
              <a:t>)</a:t>
            </a:r>
          </a:p>
          <a:p>
            <a:pPr marL="0" indent="0">
              <a:buFont typeface="Wingdings" pitchFamily="2" charset="2"/>
              <a:buNone/>
            </a:pPr>
            <a:endParaRPr lang="en-US" altLang="de-DE" sz="1800" dirty="0"/>
          </a:p>
          <a:p>
            <a:pPr marL="0" indent="0">
              <a:buFont typeface="Wingdings" pitchFamily="2" charset="2"/>
              <a:buNone/>
            </a:pPr>
            <a:r>
              <a:rPr lang="en-US" altLang="de-DE" sz="1800" dirty="0" err="1"/>
              <a:t>Lunedi</a:t>
            </a:r>
            <a:r>
              <a:rPr lang="en-US" altLang="de-DE" sz="1800" dirty="0"/>
              <a:t>. – </a:t>
            </a:r>
            <a:r>
              <a:rPr lang="en-US" altLang="de-DE" sz="1800" dirty="0" err="1"/>
              <a:t>Giovedi</a:t>
            </a:r>
            <a:r>
              <a:rPr lang="en-US" altLang="de-DE" sz="1800" dirty="0"/>
              <a:t>	08:00 to 18:00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de-DE" sz="1800" dirty="0" err="1"/>
              <a:t>Venerdi</a:t>
            </a:r>
            <a:r>
              <a:rPr lang="en-US" altLang="de-DE" sz="1800" dirty="0"/>
              <a:t>:		08:00 to 16:00</a:t>
            </a:r>
          </a:p>
        </p:txBody>
      </p:sp>
      <p:sp>
        <p:nvSpPr>
          <p:cNvPr id="5" name="Textfeld 17"/>
          <p:cNvSpPr txBox="1">
            <a:spLocks noGrp="1"/>
          </p:cNvSpPr>
          <p:nvPr>
            <p:ph type="title"/>
          </p:nvPr>
        </p:nvSpPr>
        <p:spPr>
          <a:xfrm>
            <a:off x="405001" y="404814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Contattaci</a:t>
            </a:r>
          </a:p>
        </p:txBody>
      </p:sp>
      <p:pic>
        <p:nvPicPr>
          <p:cNvPr id="4" name="Picture 3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2988"/>
          <a:stretch/>
        </p:blipFill>
        <p:spPr>
          <a:xfrm>
            <a:off x="5325626" y="2723102"/>
            <a:ext cx="3368382" cy="279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1" y="813314"/>
            <a:ext cx="8064897" cy="5568014"/>
          </a:xfrm>
        </p:spPr>
        <p:txBody>
          <a:bodyPr/>
          <a:lstStyle/>
          <a:p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/>
              <a:t>Se l’account è stato appena creato in eSourcing, riceverà 2 email. Una con il login e il link della piattaforma (</a:t>
            </a:r>
            <a:r>
              <a:rPr lang="en-US" sz="1800" dirty="0">
                <a:hlinkClick r:id="rId2"/>
              </a:rPr>
              <a:t>https://esourcing.metro-link.com/</a:t>
            </a:r>
            <a:r>
              <a:rPr lang="it-IT" sz="1800" dirty="0"/>
              <a:t>) l’altra con la password. </a:t>
            </a:r>
            <a:r>
              <a:rPr lang="ro-RO" sz="1800" dirty="0"/>
              <a:t> </a:t>
            </a:r>
          </a:p>
          <a:p>
            <a:endParaRPr lang="en-US" altLang="de-DE" dirty="0"/>
          </a:p>
          <a:p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3873896" cy="40324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9614"/>
            <a:ext cx="3672409" cy="4032447"/>
          </a:xfrm>
          <a:prstGeom prst="rect">
            <a:avLst/>
          </a:prstGeom>
        </p:spPr>
      </p:pic>
      <p:sp>
        <p:nvSpPr>
          <p:cNvPr id="9" name="Textfeld 17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Il primo accesso alla piattaforma</a:t>
            </a:r>
          </a:p>
        </p:txBody>
      </p:sp>
      <p:pic>
        <p:nvPicPr>
          <p:cNvPr id="10" name="Picture 9" descr="Einkäuf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" y="63411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73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17"/>
          <p:cNvSpPr txBox="1">
            <a:spLocks/>
          </p:cNvSpPr>
          <p:nvPr/>
        </p:nvSpPr>
        <p:spPr>
          <a:xfrm>
            <a:off x="323528" y="260648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Il primo accesso alla piattaforma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764704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La piattaforma è in Inglese. Per cambiare la lingua, cliccare il tasto «</a:t>
            </a:r>
            <a:r>
              <a:rPr lang="it-IT" dirty="0" err="1"/>
              <a:t>Change</a:t>
            </a:r>
            <a:r>
              <a:rPr lang="it-IT" dirty="0"/>
              <a:t> Language» (1) e scegliere Italiano. </a:t>
            </a:r>
            <a:r>
              <a:rPr lang="ro-RO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 effettuare l’accesso è necessario inserire il «Login» (2) e la «Password» (3) ricevute per email e premere il tasto Login (4)</a:t>
            </a:r>
            <a:r>
              <a:rPr lang="ro-RO" dirty="0"/>
              <a:t> </a:t>
            </a:r>
          </a:p>
        </p:txBody>
      </p:sp>
      <p:pic>
        <p:nvPicPr>
          <p:cNvPr id="23" name="Picture 22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" y="63411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571FFF-A0FB-4E1D-A4EC-03AD80BFF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2276872"/>
            <a:ext cx="7643988" cy="376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1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84" y="1988840"/>
            <a:ext cx="8712968" cy="4297340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95288" y="692696"/>
            <a:ext cx="8209160" cy="13194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dirty="0"/>
              <a:t>Per proseguire è </a:t>
            </a:r>
            <a:r>
              <a:rPr lang="it-IT" sz="1800" b="1" dirty="0"/>
              <a:t>necessario</a:t>
            </a:r>
            <a:r>
              <a:rPr lang="it-IT" sz="1800" dirty="0"/>
              <a:t> accettare «termini e condizioni». Leggere tutta la pagina, scorrerla in basso (1) e spuntare la casella «Sono d’accordo con  Termini e condizioni sopra» (2)</a:t>
            </a:r>
          </a:p>
          <a:p>
            <a:r>
              <a:rPr lang="it-IT" sz="1800" dirty="0"/>
              <a:t>confermare con in tasto «D’ACCORDO» (3)</a:t>
            </a:r>
            <a:r>
              <a:rPr lang="ro-RO" sz="1800" dirty="0"/>
              <a:t> </a:t>
            </a:r>
          </a:p>
        </p:txBody>
      </p:sp>
      <p:sp>
        <p:nvSpPr>
          <p:cNvPr id="12" name="Textfeld 17"/>
          <p:cNvSpPr txBox="1">
            <a:spLocks noGrp="1"/>
          </p:cNvSpPr>
          <p:nvPr>
            <p:ph type="title"/>
          </p:nvPr>
        </p:nvSpPr>
        <p:spPr>
          <a:xfrm>
            <a:off x="395288" y="260350"/>
            <a:ext cx="8209160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Il primo accesso alla piattaforma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43558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15816" y="5229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56612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15" name="Picture 14" descr="Einkäu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60" y="63411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47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Il primo accesso alla piattaforma</a:t>
            </a:r>
          </a:p>
        </p:txBody>
      </p:sp>
      <p:pic>
        <p:nvPicPr>
          <p:cNvPr id="16" name="Picture 15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92" y="2094579"/>
            <a:ext cx="8460432" cy="396498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4062452" y="402221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82378" y="43651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9946" y="48157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2273" y="836712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d’accordo con i termini e condizioni le verrà chiesto di cambiare la password e inserirne una </a:t>
            </a:r>
            <a:r>
              <a:rPr lang="it-IT" b="1" dirty="0"/>
              <a:t>personale</a:t>
            </a:r>
            <a:r>
              <a:rPr lang="it-IT" dirty="0"/>
              <a:t> che dovrà essere usata per i prossimi accessi. Quindi inserirla 2 volte (1,2) premere il tasto Salva (3)</a:t>
            </a:r>
            <a:r>
              <a:rPr lang="ro-R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140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1368152"/>
          </a:xfrm>
        </p:spPr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/>
              <a:t>Solo per il primo accesso ha la possibilità di scegliere il «contenuto» che compare in automatico. Si consiglia di Spuntare «+++Dynamic Cards» (1) e premere «Applica» (2) per vedere il progetto al quale è stato invitato sulla prima pagina e poter accedere più facilmente. </a:t>
            </a:r>
            <a:r>
              <a:rPr lang="ro-RO" sz="1600" dirty="0"/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1600" dirty="0"/>
              <a:t>È possibile modificare le card impostate premendo il tasto «Gestisci card»(3) </a:t>
            </a:r>
            <a:r>
              <a:rPr lang="ro-RO" sz="1600" dirty="0"/>
              <a:t> </a:t>
            </a:r>
          </a:p>
        </p:txBody>
      </p:sp>
      <p:sp>
        <p:nvSpPr>
          <p:cNvPr id="6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Il primo accesso alla piattaforma</a:t>
            </a:r>
          </a:p>
        </p:txBody>
      </p:sp>
      <p:pic>
        <p:nvPicPr>
          <p:cNvPr id="10" name="Picture 9" descr="Einkäu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BCDBD2-73C4-49FD-B294-4723F3E68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63" y="2420888"/>
            <a:ext cx="8676456" cy="35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5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23527" y="2636912"/>
            <a:ext cx="8651739" cy="375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altLang="de-DE" dirty="0"/>
          </a:p>
        </p:txBody>
      </p:sp>
      <p:sp>
        <p:nvSpPr>
          <p:cNvPr id="16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ipostare le informazioni personali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552" y="764704"/>
            <a:ext cx="8208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Andando con il cursore in alto a destra sul nome (1), si apre una tendina, cliccando su «Il mio account» (2) è possibile personalizzare le impostazioni dell’account. </a:t>
            </a:r>
          </a:p>
          <a:p>
            <a:r>
              <a:rPr lang="it-IT" dirty="0"/>
              <a:t>Per ricevere le mail automatiche in Italiano, impostare «italiano» (3,4). </a:t>
            </a:r>
          </a:p>
          <a:p>
            <a:r>
              <a:rPr lang="it-IT" dirty="0"/>
              <a:t>Si consiglia di verificare anche il «Fuso</a:t>
            </a:r>
            <a:r>
              <a:rPr lang="it-IT" b="1" dirty="0"/>
              <a:t> </a:t>
            </a:r>
            <a:r>
              <a:rPr lang="it-IT" dirty="0"/>
              <a:t>orario</a:t>
            </a:r>
            <a:r>
              <a:rPr lang="it-IT" b="1" dirty="0"/>
              <a:t>» </a:t>
            </a:r>
            <a:r>
              <a:rPr lang="it-IT" dirty="0"/>
              <a:t>(5) per essere certi che le informazioni ricevute sull’orario di inizio siano corrette.  </a:t>
            </a:r>
            <a:endParaRPr lang="en-US" dirty="0"/>
          </a:p>
        </p:txBody>
      </p:sp>
      <p:pic>
        <p:nvPicPr>
          <p:cNvPr id="27" name="Picture 26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79FA01-8CA9-44E4-B6D9-2CA543DEE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950" y="2708920"/>
            <a:ext cx="7243670" cy="2695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3F240C-F5D4-4226-A083-24C32AE4F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73" y="3631359"/>
            <a:ext cx="2267266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26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971600" y="1484784"/>
            <a:ext cx="7073900" cy="4324126"/>
          </a:xfrm>
        </p:spPr>
        <p:txBody>
          <a:bodyPr/>
          <a:lstStyle>
            <a:lvl1pPr marL="209550" indent="-209550" algn="l" defTabSz="871538"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9913" indent="-182563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12863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830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5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27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99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71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</p:txBody>
      </p:sp>
      <p:sp>
        <p:nvSpPr>
          <p:cNvPr id="4" name="Rectangle 3"/>
          <p:cNvSpPr/>
          <p:nvPr/>
        </p:nvSpPr>
        <p:spPr>
          <a:xfrm>
            <a:off x="4427984" y="3933465"/>
            <a:ext cx="648072" cy="21602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sp>
        <p:nvSpPr>
          <p:cNvPr id="14" name="Textfeld 17"/>
          <p:cNvSpPr txBox="1">
            <a:spLocks noGrp="1"/>
          </p:cNvSpPr>
          <p:nvPr>
            <p:ph type="title"/>
          </p:nvPr>
        </p:nvSpPr>
        <p:spPr>
          <a:xfrm>
            <a:off x="375455" y="292947"/>
            <a:ext cx="8415472" cy="332399"/>
          </a:xfrm>
          <a:prstGeom prst="rect">
            <a:avLst/>
          </a:prstGeom>
          <a:solidFill>
            <a:srgbClr val="A7B1FF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0" tIns="0" rIns="0" bIns="0" rtlCol="0" anchor="t" anchorCtr="0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de-DE" cap="none" dirty="0">
                <a:latin typeface="Arial" panose="020B0604020202020204" pitchFamily="34" charset="0"/>
                <a:cs typeface="Arial" panose="020B0604020202020204" pitchFamily="34" charset="0"/>
              </a:rPr>
              <a:t>Come accedere a l‘Asta</a:t>
            </a:r>
          </a:p>
        </p:txBody>
      </p:sp>
      <p:pic>
        <p:nvPicPr>
          <p:cNvPr id="15" name="Picture 14" descr="Einkäu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9552" y="692696"/>
            <a:ext cx="7945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Se le Dynamic Cards sono state impostate, l’ASTA pubblicata  alla quale è stato invitato, si vedrà sulla prima schermata in </a:t>
            </a:r>
            <a:r>
              <a:rPr lang="it-IT" dirty="0" err="1"/>
              <a:t>eSourcing</a:t>
            </a:r>
            <a:r>
              <a:rPr lang="it-IT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cliccare su «Dati generali» per accedere. </a:t>
            </a:r>
            <a:r>
              <a:rPr lang="ro-RO" dirty="0"/>
              <a:t> 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50A0C-CE09-421C-8439-64818524C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6" y="2101506"/>
            <a:ext cx="7073900" cy="36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7" y="123183"/>
            <a:ext cx="8461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83324" y="405616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637" y="692697"/>
            <a:ext cx="8539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 l’asta non si vede sulla dashboard, si può accedere anche premendo il tasto Menu (1), Asta (2), Lista aste (3) e Apri (4). </a:t>
            </a:r>
            <a:r>
              <a:rPr lang="ro-RO" sz="1400" dirty="0"/>
              <a:t> 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L’asta è visibile solo se è stata pubblicata dal Buyer.</a:t>
            </a:r>
            <a:r>
              <a:rPr lang="it-IT" sz="1400" dirty="0">
                <a:solidFill>
                  <a:srgbClr val="FF0000"/>
                </a:solidFill>
              </a:rPr>
              <a:t> </a:t>
            </a:r>
            <a:r>
              <a:rPr lang="ro-RO" sz="1400" dirty="0"/>
              <a:t> </a:t>
            </a:r>
            <a:r>
              <a:rPr lang="it-IT" sz="1400" dirty="0"/>
              <a:t>Una volta pubblicata riceverà una mail mail con le informazioni dell’Asta,  e prima del inizio del Bidding potrà accedere a essa, leggere i documenti, vedere gli articoli, etc..</a:t>
            </a:r>
            <a:r>
              <a:rPr lang="ro-RO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/>
              <a:t>Se è certo che l’Asta alla quale è stato invitato è stato pubblicata, ma non la vede in questa schermata, contatti il Buyer oppure il team di Offer Solution Services</a:t>
            </a:r>
            <a:r>
              <a:rPr lang="ro-RO" sz="14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b="0" i="0" dirty="0">
              <a:effectLst/>
            </a:endParaRPr>
          </a:p>
        </p:txBody>
      </p:sp>
      <p:pic>
        <p:nvPicPr>
          <p:cNvPr id="10" name="Picture 9" descr="Einkäuf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2" y="44624"/>
            <a:ext cx="513943" cy="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14195D-9CD2-425C-8F45-5E954187C1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312895"/>
            <a:ext cx="2411214" cy="3980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EB9F84-07EE-43D6-8986-1AABC4949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263" y="3684138"/>
            <a:ext cx="6516216" cy="228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54084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2.xml><?xml version="1.0" encoding="utf-8"?>
<a:theme xmlns:a="http://schemas.openxmlformats.org/drawingml/2006/main" name="2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Office PowerPoint</Application>
  <PresentationFormat>On-screen Show (4:3)</PresentationFormat>
  <Paragraphs>100</Paragraphs>
  <Slides>14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Verdana</vt:lpstr>
      <vt:lpstr>Wingdings</vt:lpstr>
      <vt:lpstr>1_METRO_169_ 200117</vt:lpstr>
      <vt:lpstr>2_METRO_169_ 200117</vt:lpstr>
      <vt:lpstr> Asta Inglese – Guida Fornitore</vt:lpstr>
      <vt:lpstr>Il primo accesso alla piattaforma</vt:lpstr>
      <vt:lpstr>PowerPoint Presentation</vt:lpstr>
      <vt:lpstr>Il primo accesso alla piattaforma</vt:lpstr>
      <vt:lpstr>Il primo accesso alla piattaforma</vt:lpstr>
      <vt:lpstr>Il primo accesso alla piattaforma</vt:lpstr>
      <vt:lpstr>Come ipostare le informazioni personali</vt:lpstr>
      <vt:lpstr>Come accedere a l‘Asta</vt:lpstr>
      <vt:lpstr>PowerPoint Presentation</vt:lpstr>
      <vt:lpstr>Come accettare le Condizioni Generali</vt:lpstr>
      <vt:lpstr>Le Informazioni dell‘Asta</vt:lpstr>
      <vt:lpstr>Casella di offerta</vt:lpstr>
      <vt:lpstr>Casella di offerta</vt:lpstr>
      <vt:lpstr>Contattaci</vt:lpstr>
      <vt:lpstr>Zielgruppenpräsentation 1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Online – English Auction.</dc:title>
  <dc:creator>Ben Machek</dc:creator>
  <cp:keywords>Accelerate; Supplier;Auction;eSourcing; Training;EN;collaboration</cp:keywords>
  <dc:description>Vorlage Office 2010;_x000d_
Version 003;_x000d_
2014-06-23;</dc:description>
  <cp:lastModifiedBy>Peter, Mihaela (external)</cp:lastModifiedBy>
  <cp:revision>142</cp:revision>
  <cp:lastPrinted>2015-02-13T15:36:29Z</cp:lastPrinted>
  <dcterms:created xsi:type="dcterms:W3CDTF">2016-03-15T10:29:44Z</dcterms:created>
  <dcterms:modified xsi:type="dcterms:W3CDTF">2022-10-10T06:21:10Z</dcterms:modified>
  <cp:category>eSourcing;Training;English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2014-05-02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2014-06-23</vt:lpwstr>
  </property>
</Properties>
</file>